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2"/>
  </p:notesMasterIdLst>
  <p:sldIdLst>
    <p:sldId id="264" r:id="rId2"/>
    <p:sldId id="326" r:id="rId3"/>
    <p:sldId id="302" r:id="rId4"/>
    <p:sldId id="267" r:id="rId5"/>
    <p:sldId id="276" r:id="rId6"/>
    <p:sldId id="287" r:id="rId7"/>
    <p:sldId id="286" r:id="rId8"/>
    <p:sldId id="285" r:id="rId9"/>
    <p:sldId id="305" r:id="rId10"/>
    <p:sldId id="304" r:id="rId11"/>
    <p:sldId id="303" r:id="rId12"/>
    <p:sldId id="284" r:id="rId13"/>
    <p:sldId id="301" r:id="rId14"/>
    <p:sldId id="281" r:id="rId15"/>
    <p:sldId id="279" r:id="rId16"/>
    <p:sldId id="307" r:id="rId17"/>
    <p:sldId id="308" r:id="rId18"/>
    <p:sldId id="278" r:id="rId19"/>
    <p:sldId id="277" r:id="rId20"/>
    <p:sldId id="296" r:id="rId21"/>
    <p:sldId id="295" r:id="rId22"/>
    <p:sldId id="294" r:id="rId23"/>
    <p:sldId id="293" r:id="rId24"/>
    <p:sldId id="311" r:id="rId25"/>
    <p:sldId id="292" r:id="rId26"/>
    <p:sldId id="291" r:id="rId27"/>
    <p:sldId id="288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2" r:id="rId38"/>
    <p:sldId id="323" r:id="rId39"/>
    <p:sldId id="324" r:id="rId40"/>
    <p:sldId id="325" r:id="rId4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20ED632-15DC-41E6-9713-3727B737E9DE}">
          <p14:sldIdLst>
            <p14:sldId id="264"/>
            <p14:sldId id="326"/>
            <p14:sldId id="302"/>
            <p14:sldId id="267"/>
            <p14:sldId id="276"/>
            <p14:sldId id="287"/>
            <p14:sldId id="286"/>
          </p14:sldIdLst>
        </p14:section>
        <p14:section name="Раздел без заголовка" id="{2C3A5D6E-6F18-4349-B52B-FAED2AEA72ED}">
          <p14:sldIdLst>
            <p14:sldId id="285"/>
            <p14:sldId id="305"/>
            <p14:sldId id="304"/>
            <p14:sldId id="303"/>
            <p14:sldId id="284"/>
            <p14:sldId id="301"/>
            <p14:sldId id="281"/>
            <p14:sldId id="279"/>
            <p14:sldId id="307"/>
            <p14:sldId id="308"/>
            <p14:sldId id="278"/>
            <p14:sldId id="277"/>
            <p14:sldId id="296"/>
            <p14:sldId id="295"/>
            <p14:sldId id="294"/>
            <p14:sldId id="293"/>
            <p14:sldId id="311"/>
            <p14:sldId id="292"/>
            <p14:sldId id="291"/>
            <p14:sldId id="288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2"/>
            <p14:sldId id="323"/>
            <p14:sldId id="324"/>
            <p14:sldId id="32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94650" autoAdjust="0"/>
  </p:normalViewPr>
  <p:slideViewPr>
    <p:cSldViewPr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CA59F-827D-4F36-896C-EA710CEA1AE6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04FED-EF2E-4694-B79A-272B17A0CD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4FED-EF2E-4694-B79A-272B17A0CD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61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4FED-EF2E-4694-B79A-272B17A0CD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8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4FED-EF2E-4694-B79A-272B17A0CD4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9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AE53954-3614-4342-9305-1BF6425AF9A7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152128"/>
          </a:xfrm>
        </p:spPr>
        <p:txBody>
          <a:bodyPr/>
          <a:lstStyle/>
          <a:p>
            <a:pPr algn="ctr"/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ru-RU" sz="3200" b="1" dirty="0">
                <a:effectLst/>
              </a:rPr>
              <a:t/>
            </a:r>
            <a:br>
              <a:rPr lang="ru-RU" sz="3200" b="1" dirty="0">
                <a:effectLst/>
              </a:rPr>
            </a:br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избирательных участков Рузского муниципального района  к проведению выборов         в 2016 году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628800"/>
            <a:ext cx="8115328" cy="47525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ПРОВОДИМОЙ РАБОТЫ: 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ДОСТУПНОЙ СРЕДЫ ДЛЯ ИНВАЛИДОВ И ИНЫХ МАЛОМОБИЛЬНЫХ ГРУПП НАСЕЛЕНИЯ РУЗСКОГО МУНИЦИПАЛЬНОГО РАЙОНА  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РАВНЫХ ПРАВ И ВОЗМОЖНОСТЕЙ УЧАСТИЯ В ВЫБОРАХ ДЛЯ ЛЮДЕЙ С ОГРАНИЧЕННЫМИ ВОЗМОЖНОСТЯМИ ЗДОРОВЬЯ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39"/>
            <a:ext cx="2160240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(в процессе дооборудования)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на 1 этаже  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 (в процессе дооборудования)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-603448"/>
            <a:ext cx="6034022" cy="180020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2691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(МБО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«Тучковская СОШ №1»)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1" y="1601275"/>
            <a:ext cx="3130475" cy="234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636661"/>
            <a:ext cx="3090389" cy="231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r="10993"/>
          <a:stretch/>
        </p:blipFill>
        <p:spPr bwMode="auto">
          <a:xfrm rot="5400000">
            <a:off x="3780712" y="3937173"/>
            <a:ext cx="2636913" cy="291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41" y="4077073"/>
            <a:ext cx="3114475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8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780229" y="1700808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060847"/>
            <a:ext cx="2160240" cy="450888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арковка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отсутствует (место есть)</a:t>
            </a:r>
          </a:p>
          <a:p>
            <a:r>
              <a:rPr lang="ru-RU" b="1" dirty="0">
                <a:solidFill>
                  <a:schemeClr val="bg1"/>
                </a:solidFill>
              </a:rPr>
              <a:t>входная группа: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пандус – имеется</a:t>
            </a:r>
          </a:p>
          <a:p>
            <a:r>
              <a:rPr lang="ru-RU" dirty="0">
                <a:solidFill>
                  <a:schemeClr val="bg1"/>
                </a:solidFill>
              </a:rPr>
              <a:t>кнопка – имеется </a:t>
            </a:r>
          </a:p>
          <a:p>
            <a:r>
              <a:rPr lang="ru-RU" dirty="0">
                <a:solidFill>
                  <a:schemeClr val="bg1"/>
                </a:solidFill>
              </a:rPr>
              <a:t>двери – доступны</a:t>
            </a:r>
          </a:p>
          <a:p>
            <a:r>
              <a:rPr lang="ru-RU" dirty="0">
                <a:solidFill>
                  <a:schemeClr val="bg1"/>
                </a:solidFill>
              </a:rPr>
              <a:t>пороги – имеются</a:t>
            </a:r>
          </a:p>
          <a:p>
            <a:r>
              <a:rPr lang="ru-RU" b="1" dirty="0">
                <a:solidFill>
                  <a:schemeClr val="bg1"/>
                </a:solidFill>
              </a:rPr>
              <a:t>пути движения – </a:t>
            </a:r>
            <a:r>
              <a:rPr lang="ru-RU" dirty="0">
                <a:solidFill>
                  <a:schemeClr val="bg1"/>
                </a:solidFill>
              </a:rPr>
              <a:t>доступны</a:t>
            </a:r>
          </a:p>
          <a:p>
            <a:r>
              <a:rPr lang="ru-RU" b="1" dirty="0">
                <a:solidFill>
                  <a:schemeClr val="bg1"/>
                </a:solidFill>
              </a:rPr>
              <a:t>место предоставления услуги (голосования) – зал на 1 этаже 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санузел – </a:t>
            </a:r>
            <a:r>
              <a:rPr lang="ru-RU" dirty="0">
                <a:solidFill>
                  <a:schemeClr val="bg1"/>
                </a:solidFill>
              </a:rPr>
              <a:t>имеется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(в процессе дооборудования)</a:t>
            </a:r>
          </a:p>
          <a:p>
            <a:r>
              <a:rPr lang="ru-RU" b="1" dirty="0">
                <a:solidFill>
                  <a:schemeClr val="bg1"/>
                </a:solidFill>
              </a:rPr>
              <a:t>информационные системы –</a:t>
            </a:r>
            <a:r>
              <a:rPr lang="ru-RU" dirty="0">
                <a:solidFill>
                  <a:schemeClr val="bg1"/>
                </a:solidFill>
              </a:rPr>
              <a:t> тактильные отсутствуют (частично есть – на кнопке)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2692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FF00"/>
                </a:solidFill>
              </a:rPr>
              <a:t>(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МБУК  «</a:t>
            </a:r>
            <a:r>
              <a:rPr lang="ru-RU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ЦКиИ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Тучково»)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2" y="1587783"/>
            <a:ext cx="3131840" cy="234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79" y="1570111"/>
            <a:ext cx="3155402" cy="236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7" y="4141291"/>
            <a:ext cx="2968206" cy="23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2" y="4141291"/>
            <a:ext cx="3237816" cy="242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3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767968" y="1560548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 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16832"/>
            <a:ext cx="2160240" cy="47525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 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санузел находится на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этаже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холл на 1 этаже  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(находится на 2 этаже),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0000"/>
              </a:lnSpc>
            </a:pPr>
            <a:endParaRPr lang="ru-RU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3"/>
            <a:ext cx="6034022" cy="1080119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2693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(ФГБОУ ВПО «МГМУ» п. Тучково (МАМИ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5" y="1670919"/>
            <a:ext cx="3112094" cy="233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670919"/>
            <a:ext cx="3142362" cy="233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ser\Desktop\Избирательные участки 04.04.2016\2693 АТ колледж\P1060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6" y="4077072"/>
            <a:ext cx="3128123" cy="23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4100380"/>
            <a:ext cx="3142362" cy="23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24228" y="2033227"/>
            <a:ext cx="2232248" cy="453650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(оборудована)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холл на 1 этаже 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имеется,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а также нет контрастной маркировки (полос)</a:t>
            </a:r>
          </a:p>
          <a:p>
            <a:pPr lvl="0">
              <a:lnSpc>
                <a:spcPct val="100000"/>
              </a:lnSpc>
            </a:pP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260649"/>
            <a:ext cx="6034022" cy="1080119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2694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Тучковская  поликлиника №1, ВМР  )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r="-23918"/>
          <a:stretch/>
        </p:blipFill>
        <p:spPr bwMode="auto">
          <a:xfrm rot="5400000">
            <a:off x="396834" y="1685352"/>
            <a:ext cx="3212839" cy="277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82" y="1492358"/>
            <a:ext cx="3044200" cy="251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86" y="4149080"/>
            <a:ext cx="2947591" cy="242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Desktop\Избирательные участки 04.04.2016\2694 Поликл ВМР\P10509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" y="4144155"/>
            <a:ext cx="3091773" cy="2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76256" y="1988839"/>
            <a:ext cx="1980220" cy="46805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холл (рекреация) на 1 этаже  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 (отсутствуют поручни)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контрастной маркировки (полос)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260648"/>
            <a:ext cx="6034022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2695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FF00"/>
                </a:solidFill>
              </a:rPr>
              <a:t>(МБО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«Тучковская СОШ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№3»)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28103"/>
            <a:ext cx="3220625" cy="244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32" y="1568567"/>
            <a:ext cx="3208792" cy="240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r="22638"/>
          <a:stretch/>
        </p:blipFill>
        <p:spPr bwMode="auto">
          <a:xfrm rot="5400000">
            <a:off x="576678" y="3746292"/>
            <a:ext cx="2426274" cy="322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10" y="4143457"/>
            <a:ext cx="3127914" cy="249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39"/>
            <a:ext cx="2232248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парковка – </a:t>
            </a:r>
            <a:r>
              <a:rPr lang="ru-RU" dirty="0"/>
              <a:t>отсутствует (место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есть)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актовый зал на 1 этаже  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</a:t>
            </a:r>
            <a:r>
              <a:rPr lang="ru-RU" b="1" dirty="0">
                <a:solidFill>
                  <a:schemeClr val="bg1"/>
                </a:solidFill>
              </a:rPr>
              <a:t>ы </a:t>
            </a:r>
            <a:r>
              <a:rPr lang="ru-RU" b="1" dirty="0"/>
              <a:t>–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106" y="757333"/>
            <a:ext cx="6034022" cy="51142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2696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</a:t>
            </a:r>
            <a:r>
              <a:rPr lang="ru-RU" sz="2400" dirty="0" err="1" smtClean="0">
                <a:solidFill>
                  <a:srgbClr val="FFFF00"/>
                </a:solidFill>
              </a:rPr>
              <a:t>ЦКиИ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г.п</a:t>
            </a:r>
            <a:r>
              <a:rPr lang="ru-RU" sz="2400" dirty="0" smtClean="0">
                <a:solidFill>
                  <a:srgbClr val="FFFF00"/>
                </a:solidFill>
              </a:rPr>
              <a:t>. Тучково – ДК «Юбилейный»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9" y="1542274"/>
            <a:ext cx="2976866" cy="239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42275"/>
            <a:ext cx="3080405" cy="239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9" y="4077072"/>
            <a:ext cx="2994209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r="12315"/>
          <a:stretch/>
        </p:blipFill>
        <p:spPr bwMode="auto">
          <a:xfrm rot="5400000">
            <a:off x="3801896" y="4074894"/>
            <a:ext cx="2460370" cy="252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40"/>
            <a:ext cx="2160240" cy="446449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на 1 этаже  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оборудован для инвалидов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2697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FF00"/>
                </a:solidFill>
              </a:rPr>
              <a:t>(МБО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«Тучковская СОШ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№2»)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16" y="1673408"/>
            <a:ext cx="3108775" cy="23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8" y="1691657"/>
            <a:ext cx="2999069" cy="229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2" y="4090380"/>
            <a:ext cx="2998824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07" y="4090380"/>
            <a:ext cx="3024345" cy="247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9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060847"/>
            <a:ext cx="2160240" cy="450888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(оборудована)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(то, что есть – это не пандус)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 при условии открытия двух створок 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на 1 этаже  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2698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(ДМШ д. </a:t>
            </a:r>
            <a:r>
              <a:rPr lang="ru-RU" sz="2400" dirty="0" err="1" smtClean="0">
                <a:solidFill>
                  <a:srgbClr val="FFFF00"/>
                </a:solidFill>
              </a:rPr>
              <a:t>Нововолково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" y="1478953"/>
            <a:ext cx="3105063" cy="245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24" y="1478953"/>
            <a:ext cx="3168808" cy="246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3" y="4189099"/>
            <a:ext cx="3082439" cy="238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1" t="-73" r="1683" b="73"/>
          <a:stretch/>
        </p:blipFill>
        <p:spPr bwMode="auto">
          <a:xfrm rot="5400000">
            <a:off x="3888191" y="3853298"/>
            <a:ext cx="2375274" cy="30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72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39"/>
            <a:ext cx="2160240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отсутствуют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(рекреация) на 1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оборудованы</a:t>
            </a:r>
          </a:p>
          <a:p>
            <a:pPr lvl="0">
              <a:lnSpc>
                <a:spcPct val="100000"/>
              </a:lnSpc>
            </a:pP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2699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FF00"/>
                </a:solidFill>
              </a:rPr>
              <a:t>(МБО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«Покровская СОШ»)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7" y="1648486"/>
            <a:ext cx="3131840" cy="234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48485"/>
            <a:ext cx="3063051" cy="234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7" y="4127913"/>
            <a:ext cx="3113584" cy="244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4127913"/>
            <a:ext cx="3063052" cy="240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39"/>
            <a:ext cx="2160240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(нет знаков, разметка не соответствует установленным требованиям)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(то, что есть – это не пандус)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на 1 этаже 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2700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(Сельский клуб д. </a:t>
            </a:r>
            <a:r>
              <a:rPr lang="ru-RU" sz="2400" dirty="0" err="1" smtClean="0">
                <a:solidFill>
                  <a:srgbClr val="FFFF00"/>
                </a:solidFill>
              </a:rPr>
              <a:t>Ивойлово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9" y="1544506"/>
            <a:ext cx="3120358" cy="24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74" y="1542273"/>
            <a:ext cx="3051167" cy="24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14" y="4186216"/>
            <a:ext cx="3177919" cy="238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152128"/>
          </a:xfrm>
        </p:spPr>
        <p:txBody>
          <a:bodyPr/>
          <a:lstStyle/>
          <a:p>
            <a:pPr algn="ctr"/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ru-RU" sz="3200" b="1" dirty="0">
                <a:effectLst/>
              </a:rPr>
              <a:t/>
            </a:r>
            <a:br>
              <a:rPr lang="ru-RU" sz="3200" b="1" dirty="0">
                <a:effectLst/>
              </a:rPr>
            </a:br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избирательных участков Рузского муниципального района  к проведению выборов         в 2016 году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628800"/>
            <a:ext cx="8115328" cy="47525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Рузском муниципальном районе всего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избирательных участков, из них: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п. Руза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 УИК 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Тучково –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УИК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Дороховское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 УИК 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Волковское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 УИК 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Старорузское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 УИК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Колюбакинское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УИК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Ивановское – 2 УИК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Проверены все избирательные участки  (100% объектов), в том числе: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объектов образования,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объектов культуры,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объекта здравоохранения (оздоровления),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объект спорта,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иные.  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76256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16832"/>
            <a:ext cx="2160240" cy="47525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ступени (перепады высот)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86" y="613429"/>
            <a:ext cx="6034022" cy="511315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2701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FF00"/>
                </a:solidFill>
              </a:rPr>
              <a:t>(МБО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«Никольская СОШ»)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3922823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3" y="1479332"/>
            <a:ext cx="3257883" cy="244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544183"/>
            <a:ext cx="3063051" cy="237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573" y="4083472"/>
            <a:ext cx="245223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40" y="4104123"/>
            <a:ext cx="3063051" cy="246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39"/>
            <a:ext cx="2160240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не установлено (закрыто)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 отсутствуют, нет контрастной маркировки (полос)</a:t>
            </a:r>
          </a:p>
          <a:p>
            <a:pPr>
              <a:lnSpc>
                <a:spcPct val="12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2702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(ДК п. Брикет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1" y="1600590"/>
            <a:ext cx="2928336" cy="240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600590"/>
            <a:ext cx="3063051" cy="240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2" y="4118107"/>
            <a:ext cx="2928336" cy="247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Desktop\Избирательные участки 04.04.2016\2702 ДК п. Брикет\P1060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4118107"/>
            <a:ext cx="3063051" cy="24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40"/>
            <a:ext cx="2160240" cy="468051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узкий проход в санузел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на 1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(полос)</a:t>
            </a:r>
          </a:p>
          <a:p>
            <a:pPr>
              <a:lnSpc>
                <a:spcPct val="100000"/>
              </a:lnSpc>
            </a:pP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64807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2703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ПБ №4 –с. Покровское)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3" y="1542274"/>
            <a:ext cx="3142362" cy="244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1" y="1542274"/>
            <a:ext cx="3066736" cy="244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1" y="4077072"/>
            <a:ext cx="3066736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47" y="4077073"/>
            <a:ext cx="3125478" cy="245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16832"/>
            <a:ext cx="2088232" cy="47525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на 1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(полос)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2704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(ДК п. </a:t>
            </a:r>
            <a:r>
              <a:rPr lang="ru-RU" sz="2400" dirty="0" err="1" smtClean="0">
                <a:solidFill>
                  <a:srgbClr val="FFFF00"/>
                </a:solidFill>
              </a:rPr>
              <a:t>Беляная</a:t>
            </a:r>
            <a:r>
              <a:rPr lang="ru-RU" sz="2400" dirty="0" smtClean="0">
                <a:solidFill>
                  <a:srgbClr val="FFFF00"/>
                </a:solidFill>
              </a:rPr>
              <a:t> Гора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7" y="1725433"/>
            <a:ext cx="3059832" cy="229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725433"/>
            <a:ext cx="3024336" cy="22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53" y="4149079"/>
            <a:ext cx="3025160" cy="242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2822"/>
          <a:stretch/>
        </p:blipFill>
        <p:spPr bwMode="auto">
          <a:xfrm rot="5400000">
            <a:off x="573271" y="3867129"/>
            <a:ext cx="2460908" cy="30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82184" y="1571122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07990" y="1916832"/>
            <a:ext cx="2304256" cy="47471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200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20000"/>
              </a:lnSpc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20000"/>
              </a:lnSpc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20000"/>
              </a:lnSpc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200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имеются ступени (перепады высот)</a:t>
            </a:r>
          </a:p>
          <a:p>
            <a:pPr>
              <a:lnSpc>
                <a:spcPct val="1200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на 1 этаже  </a:t>
            </a:r>
          </a:p>
          <a:p>
            <a:pPr>
              <a:lnSpc>
                <a:spcPct val="1200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200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(полос)</a:t>
            </a:r>
          </a:p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2705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(ДК д. Лидино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673393"/>
            <a:ext cx="3108796" cy="233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673393"/>
            <a:ext cx="3063051" cy="228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4112096"/>
            <a:ext cx="3056935" cy="25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00" y="4112095"/>
            <a:ext cx="3088488" cy="251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9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(то, что есть – это не пандус)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зал на 1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  <a:p>
            <a:r>
              <a:rPr lang="ru-RU" sz="1200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2706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(СК – с. </a:t>
            </a:r>
            <a:r>
              <a:rPr lang="ru-RU" sz="2400" dirty="0" err="1" smtClean="0">
                <a:solidFill>
                  <a:srgbClr val="FFFF00"/>
                </a:solidFill>
              </a:rPr>
              <a:t>Богородское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586604"/>
            <a:ext cx="3103072" cy="232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78" y="1552562"/>
            <a:ext cx="3066688" cy="236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31" y="4100634"/>
            <a:ext cx="3058736" cy="247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7444" y="4423073"/>
            <a:ext cx="2579761" cy="193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1988840"/>
            <a:ext cx="2232248" cy="47525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не оборудована (имеется в наличии)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на 1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</a:t>
            </a:r>
            <a:r>
              <a:rPr lang="ru-RU" sz="1100" dirty="0">
                <a:solidFill>
                  <a:schemeClr val="bg1"/>
                </a:solidFill>
              </a:rPr>
              <a:t>(полос)</a:t>
            </a:r>
          </a:p>
          <a:p>
            <a:pPr lvl="0">
              <a:lnSpc>
                <a:spcPct val="100000"/>
              </a:lnSpc>
            </a:pP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2707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(ДК – п. </a:t>
            </a:r>
            <a:r>
              <a:rPr lang="ru-RU" sz="2400" dirty="0" err="1" smtClean="0">
                <a:solidFill>
                  <a:srgbClr val="FFFF00"/>
                </a:solidFill>
              </a:rPr>
              <a:t>Космодемьянское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0" y="1600596"/>
            <a:ext cx="3176884" cy="238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64" y="1600596"/>
            <a:ext cx="2945025" cy="238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5" y="4196579"/>
            <a:ext cx="3122269" cy="23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08" y="4196579"/>
            <a:ext cx="2989505" cy="23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542274"/>
            <a:ext cx="1872000" cy="5185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1844824"/>
            <a:ext cx="2232248" cy="472490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 (перепады высот), узкие проходы 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на 1 этаже  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(круга, полос)</a:t>
            </a:r>
          </a:p>
          <a:p>
            <a:pPr lvl="0">
              <a:lnSpc>
                <a:spcPct val="100000"/>
              </a:lnSpc>
            </a:pP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2708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(Администрация </a:t>
            </a:r>
            <a:r>
              <a:rPr lang="ru-RU" sz="2400" dirty="0" err="1" smtClean="0">
                <a:solidFill>
                  <a:srgbClr val="FFFF00"/>
                </a:solidFill>
              </a:rPr>
              <a:t>с.п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Дороховское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95535" y="1700808"/>
            <a:ext cx="300458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16" y="1700809"/>
            <a:ext cx="3064569" cy="22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070" y="4471031"/>
            <a:ext cx="2411507" cy="18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7434" y="4433348"/>
            <a:ext cx="2388714" cy="18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7525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не доступны (1 створка, узкий проход)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 (перепады высот) и турникет на входе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на 1 этаже  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2709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(пер. Большой, д.4)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5" y="1548004"/>
            <a:ext cx="3151352" cy="245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37" y="1548004"/>
            <a:ext cx="3114630" cy="23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4" y="4148843"/>
            <a:ext cx="3227747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98" y="4165079"/>
            <a:ext cx="3138269" cy="240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16832"/>
            <a:ext cx="2160240" cy="47525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(то, что есть – это не пандус), запланировано оборудование пандуса в соответствии с требованиями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на 1 этаже 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(проводятся работы по оборудованию для инвалидов)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(полос)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548680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2710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</a:t>
            </a:r>
            <a:r>
              <a:rPr lang="ru-RU" sz="2400" dirty="0" smtClean="0">
                <a:solidFill>
                  <a:srgbClr val="FFFF00"/>
                </a:solidFill>
              </a:rPr>
              <a:t>К  </a:t>
            </a:r>
            <a:r>
              <a:rPr lang="ru-RU" sz="2400" dirty="0" err="1" smtClean="0">
                <a:solidFill>
                  <a:srgbClr val="FFFF00"/>
                </a:solidFill>
              </a:rPr>
              <a:t>с.п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Дороховское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7" y="1818132"/>
            <a:ext cx="2915816" cy="218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826443"/>
            <a:ext cx="3063051" cy="217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039" y="4402496"/>
            <a:ext cx="2603645" cy="195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8760" y="4465295"/>
            <a:ext cx="2524607" cy="19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463146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24228" y="1838926"/>
            <a:ext cx="2232248" cy="447039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как таковое)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и коридор на 1 этаже (на входе)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891" y="420190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участок 2684 </a:t>
            </a:r>
            <a:b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(МБОУ СОШ №3 г. Рузы)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Избирательные участки 04.04.2016\2684 РСШ №3\P1050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8" y="1532267"/>
            <a:ext cx="3178673" cy="238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38" y="1532266"/>
            <a:ext cx="3024336" cy="238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8" y="4178778"/>
            <a:ext cx="3175917" cy="238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0"/>
          <a:stretch/>
        </p:blipFill>
        <p:spPr bwMode="auto">
          <a:xfrm rot="5400000">
            <a:off x="3928335" y="4158759"/>
            <a:ext cx="2382012" cy="242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0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1988839"/>
            <a:ext cx="2304256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(то, что есть – это не пандус)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узкий проход 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на 1 этаже 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 (отсутствуют поручни)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отсутствует контрастная маркировка (полосы), тактильные средства информации</a:t>
            </a:r>
          </a:p>
          <a:p>
            <a:r>
              <a:rPr lang="ru-RU" sz="1200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2711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(СК – д. </a:t>
            </a:r>
            <a:r>
              <a:rPr lang="ru-RU" sz="2400" dirty="0" err="1" smtClean="0">
                <a:solidFill>
                  <a:srgbClr val="FFFF00"/>
                </a:solidFill>
              </a:rPr>
              <a:t>Лыщиково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5" y="1592730"/>
            <a:ext cx="3113584" cy="23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77" y="1626199"/>
            <a:ext cx="3024336" cy="22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61" y="4149080"/>
            <a:ext cx="3064012" cy="242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421" y="4456245"/>
            <a:ext cx="2457550" cy="184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58089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(имеется 1 ступень)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узкие проходы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на 1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2712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(СК – д. </a:t>
            </a:r>
            <a:r>
              <a:rPr lang="ru-RU" sz="2400" dirty="0" err="1" smtClean="0">
                <a:solidFill>
                  <a:srgbClr val="FFFF00"/>
                </a:solidFill>
              </a:rPr>
              <a:t>Старониколаево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9" y="1602101"/>
            <a:ext cx="3203848" cy="240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88" y="1605954"/>
            <a:ext cx="3193572" cy="239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7" y="4077072"/>
            <a:ext cx="313139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89664" y="4478770"/>
            <a:ext cx="2551021" cy="183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6805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оборудована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спортзал на 1 этаже 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оборудован для инвалидов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отсутствуют тактильные средства и контрастная маркировка (полосы)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2713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(МБОУ «</a:t>
            </a:r>
            <a:r>
              <a:rPr lang="ru-RU" sz="2400" dirty="0" err="1" smtClean="0">
                <a:solidFill>
                  <a:srgbClr val="FFFF00"/>
                </a:solidFill>
              </a:rPr>
              <a:t>Нестеровский</a:t>
            </a:r>
            <a:r>
              <a:rPr lang="ru-RU" sz="2400" dirty="0" smtClean="0">
                <a:solidFill>
                  <a:srgbClr val="FFFF00"/>
                </a:solidFill>
              </a:rPr>
              <a:t> лицей»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812940"/>
            <a:ext cx="3118587" cy="221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esktop\Избирательные участки 04.04.2016\2713 Нестеровский лицей\P106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46" y="1790747"/>
            <a:ext cx="3133978" cy="22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459" y="4473075"/>
            <a:ext cx="259220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23" y="4149080"/>
            <a:ext cx="3092802" cy="251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39"/>
            <a:ext cx="2160240" cy="46805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оборудован (не соответствует)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допустимые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есть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ступени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спортзал на 1 этаже (на входе) 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2714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(МБОУ «</a:t>
            </a:r>
            <a:r>
              <a:rPr lang="ru-RU" sz="2400" dirty="0" err="1" smtClean="0">
                <a:solidFill>
                  <a:srgbClr val="FFFF00"/>
                </a:solidFill>
              </a:rPr>
              <a:t>Старорузская</a:t>
            </a:r>
            <a:r>
              <a:rPr lang="ru-RU" sz="2400" dirty="0" smtClean="0">
                <a:solidFill>
                  <a:srgbClr val="FFFF00"/>
                </a:solidFill>
              </a:rPr>
              <a:t> СОШ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542274"/>
            <a:ext cx="3018765" cy="246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0" y="1542274"/>
            <a:ext cx="3143902" cy="246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4055253"/>
            <a:ext cx="3128640" cy="251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1" y="4055254"/>
            <a:ext cx="3143902" cy="251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732240" y="1628801"/>
            <a:ext cx="1944112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508913" y="1963823"/>
            <a:ext cx="2383567" cy="477754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есть на территории и за территорией, на внутренней территории имеется знак, установлен произвольно, нет разметки  и дополнительной таблички для инвалидов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(возможно использование запасного выхода) 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 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зал на 1 этаже  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а также нет контрастной маркировки (круга,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260648"/>
            <a:ext cx="6034022" cy="1008112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2715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(Санаторий «Дорохово»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542274"/>
            <a:ext cx="3108796" cy="239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1552" y="1894975"/>
            <a:ext cx="2448488" cy="177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624" y="4530299"/>
            <a:ext cx="2600461" cy="182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4909" y="4455948"/>
            <a:ext cx="2520580" cy="189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(то, что есть – это не пандус)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помещение на 1 этаже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(здание старое, деревянной постройки)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(полос)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2716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(СК – д. Воробьёво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" y="1479816"/>
            <a:ext cx="3096267" cy="252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14" y="1542274"/>
            <a:ext cx="3240360" cy="243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8984" y="4521172"/>
            <a:ext cx="2464059" cy="184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58089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 на 1 этаже  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имеется,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(полос)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119" y="479128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2717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(МБОУ «</a:t>
            </a:r>
            <a:r>
              <a:rPr lang="ru-RU" sz="2400" dirty="0" err="1" smtClean="0">
                <a:solidFill>
                  <a:srgbClr val="FFFF00"/>
                </a:solidFill>
              </a:rPr>
              <a:t>Сытьковская</a:t>
            </a:r>
            <a:r>
              <a:rPr lang="ru-RU" sz="2400" dirty="0" smtClean="0">
                <a:solidFill>
                  <a:srgbClr val="FFFF00"/>
                </a:solidFill>
              </a:rPr>
              <a:t> СОШ»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484783"/>
            <a:ext cx="3105577" cy="246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616" y="1484783"/>
            <a:ext cx="3280161" cy="246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616" y="4130327"/>
            <a:ext cx="3200717" cy="243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4130327"/>
            <a:ext cx="3105577" cy="243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160240" cy="47525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холл на 1 этаже  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«бегущая строка» не работает, тактильные средства информации отсутствуют, нет контрастной маркировки (полос)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2718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(ДК – п. Колюбакино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508873"/>
            <a:ext cx="3080876" cy="245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5" y="1584186"/>
            <a:ext cx="3227734" cy="242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2" y="4077072"/>
            <a:ext cx="3033170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90" y="4133274"/>
            <a:ext cx="3248506" cy="243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7525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(то, что есть – это не пандус)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класс на 1 этаже 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2719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(МБОУ «</a:t>
            </a:r>
            <a:r>
              <a:rPr lang="ru-RU" sz="2400" dirty="0" err="1" smtClean="0">
                <a:solidFill>
                  <a:srgbClr val="FFFF00"/>
                </a:solidFill>
              </a:rPr>
              <a:t>Орешковская</a:t>
            </a:r>
            <a:r>
              <a:rPr lang="ru-RU" sz="2400" dirty="0" smtClean="0">
                <a:solidFill>
                  <a:srgbClr val="FFFF00"/>
                </a:solidFill>
              </a:rPr>
              <a:t> СОШ»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26" y="1542274"/>
            <a:ext cx="3115799" cy="243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60" y="1542274"/>
            <a:ext cx="3155771" cy="241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6" y="4077072"/>
            <a:ext cx="3035417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36" y="4077072"/>
            <a:ext cx="3190618" cy="252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232248" cy="46805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как таковое)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«бегущая строка» не работает, тактильные средства информации отсутствуют, нет контрастной маркировки (полос)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2720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(СК – д. Поречье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5" y="1542274"/>
            <a:ext cx="3014086" cy="236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31" y="1542274"/>
            <a:ext cx="3160793" cy="237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5" y="4077071"/>
            <a:ext cx="2954021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45" y="4080725"/>
            <a:ext cx="3145579" cy="248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89374" y="1635193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2060848"/>
            <a:ext cx="2124000" cy="460851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(оборудована)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нет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помещение  на 1 этаже 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оборудованы, отключена «бегущая строка»</a:t>
            </a:r>
          </a:p>
          <a:p>
            <a:pPr lvl="0">
              <a:lnSpc>
                <a:spcPct val="100000"/>
              </a:lnSpc>
            </a:pP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</a:t>
            </a:r>
            <a:r>
              <a:rPr lang="ru-RU" sz="2400" dirty="0">
                <a:solidFill>
                  <a:srgbClr val="FFFF00"/>
                </a:solidFill>
              </a:rPr>
              <a:t>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2685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(МБУК РМР </a:t>
            </a:r>
            <a:r>
              <a:rPr lang="ru-RU" sz="2400" dirty="0" err="1" smtClean="0">
                <a:solidFill>
                  <a:srgbClr val="FFFF00"/>
                </a:solidFill>
              </a:rPr>
              <a:t>ЦКиК</a:t>
            </a:r>
            <a:r>
              <a:rPr lang="ru-RU" sz="2400" dirty="0" smtClean="0">
                <a:solidFill>
                  <a:srgbClr val="FFFF00"/>
                </a:solidFill>
              </a:rPr>
              <a:t> 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672125"/>
            <a:ext cx="3110486" cy="233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672125"/>
            <a:ext cx="3083895" cy="233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0"/>
          <a:stretch/>
        </p:blipFill>
        <p:spPr bwMode="auto">
          <a:xfrm rot="5400000">
            <a:off x="495233" y="4032754"/>
            <a:ext cx="260891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67" y="4102506"/>
            <a:ext cx="3104781" cy="25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1"/>
            <a:ext cx="187200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988839"/>
            <a:ext cx="2088232" cy="47525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установлено (закрыто)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2721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(МБОУ «</a:t>
            </a:r>
            <a:r>
              <a:rPr lang="ru-RU" sz="2400" dirty="0" err="1" smtClean="0">
                <a:solidFill>
                  <a:srgbClr val="FFFF00"/>
                </a:solidFill>
              </a:rPr>
              <a:t>Колюбакинская</a:t>
            </a:r>
            <a:r>
              <a:rPr lang="ru-RU" sz="2400" dirty="0" smtClean="0">
                <a:solidFill>
                  <a:srgbClr val="FFFF00"/>
                </a:solidFill>
              </a:rPr>
              <a:t> СОШ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8" y="1624964"/>
            <a:ext cx="3135040" cy="236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7" y="4182987"/>
            <a:ext cx="3108796" cy="244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624964"/>
            <a:ext cx="3190334" cy="233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6" y="4182986"/>
            <a:ext cx="3255654" cy="244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76256" y="1700808"/>
            <a:ext cx="1872000" cy="4320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40636" y="2233563"/>
            <a:ext cx="2088232" cy="417646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имеется (не соответствует)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холл (рекреация) на 1 этаже 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 для инвалидов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2686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FF00"/>
                </a:solidFill>
              </a:rPr>
              <a:t>(</a:t>
            </a:r>
            <a:r>
              <a:rPr lang="ru-RU" sz="2400" dirty="0" smtClean="0">
                <a:solidFill>
                  <a:srgbClr val="FFFF00"/>
                </a:solidFill>
              </a:rPr>
              <a:t>МБОУ «Гимназия №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1»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9" y="1600249"/>
            <a:ext cx="2945838" cy="239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00249"/>
            <a:ext cx="3085913" cy="239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3" y="4083893"/>
            <a:ext cx="3140373" cy="235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83892"/>
            <a:ext cx="3085913" cy="235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8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62880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132855"/>
            <a:ext cx="2232248" cy="44368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</a:t>
            </a:r>
          </a:p>
          <a:p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</a:t>
            </a:r>
          </a:p>
          <a:p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не доступны</a:t>
            </a:r>
          </a:p>
          <a:p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доступны</a:t>
            </a:r>
          </a:p>
          <a:p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 этаже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нет контрастной маркировки (круга, желтых полос)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2687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(ООО «РТК» </a:t>
            </a:r>
            <a:r>
              <a:rPr lang="ru-RU" sz="2400" dirty="0">
                <a:solidFill>
                  <a:srgbClr val="FFFF00"/>
                </a:solidFill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4" y="1542274"/>
            <a:ext cx="3234339" cy="242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9717" y="1511258"/>
            <a:ext cx="2850025" cy="213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4112046"/>
            <a:ext cx="3144447" cy="235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769" y="4403534"/>
            <a:ext cx="2611948" cy="195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547632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:</a:t>
            </a:r>
            <a:r>
              <a:rPr lang="ru-RU" sz="1600" dirty="0">
                <a:solidFill>
                  <a:srgbClr val="FFC000"/>
                </a:solidFill>
              </a:rPr>
              <a:t>НЕДОСТАТКИ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878784"/>
            <a:ext cx="2088232" cy="486258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узкий проход в зал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спортзал на 1 этаже  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имеется, не оборудован для инвалидов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2688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(МУФК «Спорткомплекс «Руза» </a:t>
            </a:r>
            <a:r>
              <a:rPr lang="ru-RU" sz="2400" dirty="0">
                <a:solidFill>
                  <a:srgbClr val="FFFF00"/>
                </a:solidFill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Избирательные участки 04.04.2016\2688 СК Руза\P1050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7" y="1510379"/>
            <a:ext cx="3161889" cy="23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43" y="1542274"/>
            <a:ext cx="3024336" cy="233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-608" r="35681" b="608"/>
          <a:stretch/>
        </p:blipFill>
        <p:spPr bwMode="auto">
          <a:xfrm rot="5400000">
            <a:off x="577414" y="3832527"/>
            <a:ext cx="2517678" cy="307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293" y="4160585"/>
            <a:ext cx="3044130" cy="243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700808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060846"/>
            <a:ext cx="2160240" cy="460851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как таковое)</a:t>
            </a:r>
          </a:p>
          <a:p>
            <a:pPr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имеется (не соответствует)</a:t>
            </a:r>
          </a:p>
          <a:p>
            <a:pPr>
              <a:lnSpc>
                <a:spcPct val="120000"/>
              </a:lnSpc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имеется (не обозначена)</a:t>
            </a:r>
          </a:p>
          <a:p>
            <a:pPr>
              <a:lnSpc>
                <a:spcPct val="120000"/>
              </a:lnSpc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</a:t>
            </a:r>
          </a:p>
          <a:p>
            <a:pPr>
              <a:lnSpc>
                <a:spcPct val="120000"/>
              </a:lnSpc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пороги, узкие проходы</a:t>
            </a:r>
          </a:p>
          <a:p>
            <a:pPr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предоставления услуги (голосования) –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на 1 этаже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входе) </a:t>
            </a:r>
          </a:p>
          <a:p>
            <a:pPr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имеется,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оборудован для инвалидов</a:t>
            </a:r>
          </a:p>
          <a:p>
            <a:pPr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</a:t>
            </a:r>
          </a:p>
          <a:p>
            <a:pPr lvl="0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2689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(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№2 г. Рузы)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204" y="392790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4" y="1542274"/>
            <a:ext cx="2996112" cy="238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1602916"/>
            <a:ext cx="3085934" cy="23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4" y="4027258"/>
            <a:ext cx="2997303" cy="254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4027258"/>
            <a:ext cx="3085934" cy="254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732448" y="162880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1988840"/>
            <a:ext cx="2088232" cy="446449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(место есть)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– отсутствует (имеется 1, но высокий  порог) 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– отсутствует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двери – доступные</a:t>
            </a:r>
          </a:p>
          <a:p>
            <a:pPr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пороги – имеются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движения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проверено – закрыто)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–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проверено – закрыто)</a:t>
            </a:r>
          </a:p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–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тактильные отсутствуют, а также нет контрастной маркировки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42" y="613429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FFFF00"/>
                </a:solidFill>
              </a:rPr>
              <a:t> </a:t>
            </a:r>
            <a:r>
              <a:rPr lang="ru-RU" sz="2400" u="sng" dirty="0">
                <a:solidFill>
                  <a:srgbClr val="FFFF00"/>
                </a:solidFill>
              </a:rPr>
              <a:t>Избирательный участок </a:t>
            </a:r>
            <a:r>
              <a:rPr lang="ru-RU" sz="2400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2690 </a:t>
            </a:r>
            <a:r>
              <a:rPr lang="ru-RU" sz="24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 smtClean="0">
                <a:solidFill>
                  <a:srgbClr val="FFFF00"/>
                </a:solidFill>
              </a:rPr>
              <a:t>(ФГ</a:t>
            </a:r>
            <a:r>
              <a:rPr lang="ru-RU" sz="2400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«Рузский лесхоз»)</a:t>
            </a:r>
            <a:endParaRPr lang="ru-RU" sz="2400" b="1" u="sng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" y="1542274"/>
            <a:ext cx="3168352" cy="237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61" y="1484783"/>
            <a:ext cx="3024336" cy="243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76" y="4087475"/>
            <a:ext cx="3309569" cy="248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2371</TotalTime>
  <Words>2713</Words>
  <Application>Microsoft Office PowerPoint</Application>
  <PresentationFormat>Экран (4:3)</PresentationFormat>
  <Paragraphs>492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Бумажная</vt:lpstr>
      <vt:lpstr>  Подготовка избирательных участков Рузского муниципального района  к проведению выборов         в 2016 году </vt:lpstr>
      <vt:lpstr>  Подготовка избирательных участков Рузского муниципального района  к проведению выборов         в 2016 году </vt:lpstr>
      <vt:lpstr>Избирательный участок 2684  (МБОУ СОШ №3 г. Рузы)</vt:lpstr>
      <vt:lpstr>Избирательный участок 2685  (МБУК РМР ЦКиК )</vt:lpstr>
      <vt:lpstr>Избирательный участок 2686  (МБОУ «Гимназия №1» )</vt:lpstr>
      <vt:lpstr>Избирательный участок 2687  (ООО «РТК» )</vt:lpstr>
      <vt:lpstr>Избирательный участок 2688  (МУФК «Спорткомплекс «Руза» )</vt:lpstr>
      <vt:lpstr>Избирательный участок 2689  (МБОУ СОШ №2 г. Рузы)</vt:lpstr>
      <vt:lpstr> Избирательный участок 2690  (ФГУ «Рузский лесхоз»)</vt:lpstr>
      <vt:lpstr>Избирательный участок 2691  (МБОУ «Тучковская СОШ №1»)</vt:lpstr>
      <vt:lpstr>Избирательный участок 2692  (МБУК  «ЦКиИ г.п. Тучково»)</vt:lpstr>
      <vt:lpstr>Избирательный участок 2693  (ФГБОУ ВПО «МГМУ» п. Тучково (МАМИ)</vt:lpstr>
      <vt:lpstr>Избирательный участок 2694  (Тучковская  поликлиника №1, ВМР  )</vt:lpstr>
      <vt:lpstr>   Избирательный участок 2695  (МБОУ «Тучковская СОШ №3»)</vt:lpstr>
      <vt:lpstr>  Избирательный участок 2696  (ЦКиИ г.п. Тучково – ДК «Юбилейный»)</vt:lpstr>
      <vt:lpstr>Избирательный участок 2697  (МБОУ «Тучковская СОШ №2»)</vt:lpstr>
      <vt:lpstr>Избирательный участок 2698  (ДМШ д. Нововолково)</vt:lpstr>
      <vt:lpstr>Избирательный участок 2699  (МБОУ «Покровская СОШ»)</vt:lpstr>
      <vt:lpstr>Избирательный участок 2700  (Сельский клуб д. Ивойлово)</vt:lpstr>
      <vt:lpstr>Избирательный участок 2701  (МБОУ «Никольская СОШ»)</vt:lpstr>
      <vt:lpstr>Избирательный участок 2702  (ДК п. Брикет)</vt:lpstr>
      <vt:lpstr>Избирательный участок 2703  (Клуб ПБ №4 –с. Покровское)</vt:lpstr>
      <vt:lpstr>Избирательный участок 2704  (ДК п. Беляная Гора)</vt:lpstr>
      <vt:lpstr>Избирательный участок 2705  (ДК д. Лидино)</vt:lpstr>
      <vt:lpstr>Избирательный участок 2706  (СК – с. Богородское)</vt:lpstr>
      <vt:lpstr>Избирательный участок 2707  (ДК – п. Космодемьянское)</vt:lpstr>
      <vt:lpstr>Избирательный участок 2708  (Администрация с.п. Дороховское)</vt:lpstr>
      <vt:lpstr>Избирательный участок 2709  (пер. Большой, д.4)</vt:lpstr>
      <vt:lpstr>Избирательный участок 2710  (ДК  с.п. Дороховское)</vt:lpstr>
      <vt:lpstr>Избирательный участок 2711  (СК – д. Лыщиково)</vt:lpstr>
      <vt:lpstr>Избирательный участок 2712  (СК – д. Старониколаево)</vt:lpstr>
      <vt:lpstr>Избирательный участок 2713  (МБОУ «Нестеровский лицей»)</vt:lpstr>
      <vt:lpstr>Избирательный участок 2714  (МБОУ «Старорузская СОШ)</vt:lpstr>
      <vt:lpstr>Избирательный участок 2715  (Санаторий «Дорохово»)</vt:lpstr>
      <vt:lpstr>Избирательный участок 2716  (СК – д. Воробьёво)</vt:lpstr>
      <vt:lpstr>Избирательный участок 2717  (МБОУ «Сытьковская СОШ»)</vt:lpstr>
      <vt:lpstr>Избирательный участок 2718  (ДК – п. Колюбакино)</vt:lpstr>
      <vt:lpstr>Избирательный участок 2719  (МБОУ «Орешковская СОШ»)</vt:lpstr>
      <vt:lpstr>Избирательный участок 2720  (СК – д. Поречье)</vt:lpstr>
      <vt:lpstr>Избирательный участок 2721  (МБОУ «Колюбакинская СОШ)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городского поселения Тучково Рузского муниципального района Московской области</dc:title>
  <dc:creator>User</dc:creator>
  <cp:lastModifiedBy>User</cp:lastModifiedBy>
  <cp:revision>254</cp:revision>
  <cp:lastPrinted>2016-04-13T09:13:42Z</cp:lastPrinted>
  <dcterms:created xsi:type="dcterms:W3CDTF">2015-06-22T11:41:27Z</dcterms:created>
  <dcterms:modified xsi:type="dcterms:W3CDTF">2016-04-13T09:16:54Z</dcterms:modified>
</cp:coreProperties>
</file>