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3F5A9-57D3-43D4-AE24-5F7C0355FD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F4180-14E6-4C56-8B28-6FD84CC17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E361FA-ADB9-4E03-A77E-C208B9DC220B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C7C301-1A6E-4901-820B-14B29881A69E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419F-CD6A-49B5-B206-04D49CB31611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1F33C-06F6-4A69-8231-6480AF829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23838" y="2349500"/>
            <a:ext cx="8891587" cy="3024188"/>
          </a:xfrm>
        </p:spPr>
        <p:txBody>
          <a:bodyPr/>
          <a:lstStyle/>
          <a:p>
            <a:pPr eaLnBrk="1" hangingPunct="1"/>
            <a:r>
              <a:rPr lang="ru-RU" altLang="ru-RU" sz="4800" b="1" dirty="0" smtClean="0">
                <a:latin typeface="Monotype Corsiva" pitchFamily="66" charset="0"/>
                <a:cs typeface="Times New Roman" pitchFamily="18" charset="0"/>
              </a:rPr>
              <a:t>Благоустройство территорий Рузского муниципального района</a:t>
            </a:r>
            <a:endParaRPr lang="ru-RU" altLang="ru-RU" sz="4800" dirty="0" smtClean="0">
              <a:latin typeface="Monotype Corsiva" pitchFamily="66" charset="0"/>
            </a:endParaRPr>
          </a:p>
        </p:txBody>
      </p:sp>
      <p:pic>
        <p:nvPicPr>
          <p:cNvPr id="2051" name="Picture 8" descr="http://images.vector-images.com/50/ruza_city_coa_n256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549275"/>
            <a:ext cx="1154112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5003800" y="1341438"/>
            <a:ext cx="73025" cy="54006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42988" y="115888"/>
            <a:ext cx="7850187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Monotype Corsiva" pitchFamily="66" charset="0"/>
              </a:rPr>
              <a:t>Благоустройство  территорий населенных пунктов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Monotype Corsiva" pitchFamily="66" charset="0"/>
              </a:rPr>
              <a:t>Рузского муниципального района</a:t>
            </a:r>
          </a:p>
        </p:txBody>
      </p:sp>
      <p:pic>
        <p:nvPicPr>
          <p:cNvPr id="6148" name="Picture 8" descr="http://images.vector-images.com/50/ruza_city_coa_n256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" y="127000"/>
            <a:ext cx="73818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6" descr="C:\Users\User\Desktop\БЛАГОУСТРОЙСТВО\ДВОРЫ\Мин ЖКХ дворы\отправка\Руза Революционная 16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700213"/>
            <a:ext cx="219551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71550" y="1196975"/>
            <a:ext cx="1935163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Monotype Corsiva" pitchFamily="66" charset="0"/>
              </a:rPr>
              <a:t>ФАКТ  2015г.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4525" y="1196975"/>
            <a:ext cx="1935163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Monotype Corsiva" pitchFamily="66" charset="0"/>
              </a:rPr>
              <a:t>ПЛАН  2016г.</a:t>
            </a:r>
          </a:p>
        </p:txBody>
      </p:sp>
      <p:pic>
        <p:nvPicPr>
          <p:cNvPr id="6152" name="Рисунок 4" descr="C:\Users\User\Desktop\БЛАГОУСТРОЙСТВО\ДВОРЫ\Мин ЖКХ дворы\отправка\г.Руза Федеративнвый Северный 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413" y="1700213"/>
            <a:ext cx="1944687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Рисунок 12" descr="Снимок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84538"/>
            <a:ext cx="16922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763713" y="3284538"/>
            <a:ext cx="3168650" cy="2170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900" b="1" dirty="0">
                <a:latin typeface="Arial" pitchFamily="34" charset="0"/>
                <a:cs typeface="Arial" pitchFamily="34" charset="0"/>
              </a:rPr>
              <a:t>Разработаны и утверждены «Правила по благоустройству территории Рузского муниципального района»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900" b="1" dirty="0">
                <a:latin typeface="Arial" pitchFamily="34" charset="0"/>
                <a:cs typeface="Arial" pitchFamily="34" charset="0"/>
              </a:rPr>
              <a:t>Разработаны и утверждены схемы 100%-го закрепления убираемой территории в разрезе поселений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900" b="1" dirty="0">
                <a:latin typeface="Arial" pitchFamily="34" charset="0"/>
                <a:cs typeface="Arial" pitchFamily="34" charset="0"/>
              </a:rPr>
              <a:t>Выполнен комплексный план благоустройства 19 дворовых территорий в 2015г., по 6 обязательным элементам (ДИП, КП, освещение, озеленение, парковка, </a:t>
            </a:r>
            <a:r>
              <a:rPr lang="ru-RU" sz="900" b="1" dirty="0" err="1">
                <a:latin typeface="Arial" pitchFamily="34" charset="0"/>
                <a:cs typeface="Arial" pitchFamily="34" charset="0"/>
              </a:rPr>
              <a:t>инфостенд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) на сумму 18545,49 тыс.руб. за счет средств бюджетов поселений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900" b="1" dirty="0">
                <a:latin typeface="Arial" pitchFamily="34" charset="0"/>
                <a:cs typeface="Arial" pitchFamily="34" charset="0"/>
              </a:rPr>
              <a:t>Установлено 10 новых ДИП в разрезе поселений на сумму 2209,89 тыс.руб. за счет средств бюджетов поселений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950" y="5516563"/>
            <a:ext cx="482441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ru-RU" sz="900" b="1" dirty="0">
                <a:latin typeface="Arial" pitchFamily="34" charset="0"/>
                <a:cs typeface="Arial" pitchFamily="34" charset="0"/>
              </a:rPr>
              <a:t>Доукомплектовано игровыми формами 15 ДИП в разрезе поселений на сумму 7393,99 тыс.руб. за счет средств бюджетов поселений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ru-RU" sz="900" b="1" dirty="0" smtClean="0">
                <a:latin typeface="Arial" pitchFamily="34" charset="0"/>
                <a:cs typeface="Arial" pitchFamily="34" charset="0"/>
              </a:rPr>
              <a:t>Приобретено </a:t>
            </a:r>
            <a:r>
              <a:rPr lang="ru-RU" sz="900" b="1" dirty="0">
                <a:latin typeface="Arial" pitchFamily="34" charset="0"/>
                <a:cs typeface="Arial" pitchFamily="34" charset="0"/>
              </a:rPr>
              <a:t>7 ед.коммунальной техники за счет средств бюджетов поселений на сумму 14501,95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48263" y="1773238"/>
            <a:ext cx="3816350" cy="39472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50" b="1" dirty="0">
                <a:latin typeface="Arial" pitchFamily="34" charset="0"/>
                <a:cs typeface="Arial" pitchFamily="34" charset="0"/>
              </a:rPr>
              <a:t>Запланирован комплексный план благоустройства 17 дворовых территорий в 2016г., по 6 обязательным элементам (ДИП, КП, освещение, озеленение, парковка, </a:t>
            </a:r>
            <a:r>
              <a:rPr lang="ru-RU" sz="1050" b="1" dirty="0" err="1">
                <a:latin typeface="Arial" pitchFamily="34" charset="0"/>
                <a:cs typeface="Arial" pitchFamily="34" charset="0"/>
              </a:rPr>
              <a:t>инфостенд</a:t>
            </a:r>
            <a:r>
              <a:rPr lang="ru-RU" sz="1050" b="1" dirty="0">
                <a:latin typeface="Arial" pitchFamily="34" charset="0"/>
                <a:cs typeface="Arial" pitchFamily="34" charset="0"/>
              </a:rPr>
              <a:t>) на сумму 12050,20 тыс.руб. за счет средств бюджетов поселений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50" b="1" dirty="0">
                <a:latin typeface="Arial" pitchFamily="34" charset="0"/>
                <a:cs typeface="Arial" pitchFamily="34" charset="0"/>
              </a:rPr>
              <a:t>Заявлено 6 земельных участков в разрезе поселений для участия в программе «Наше Подмосковье» с целью установки Губернаторской ДИП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50" b="1" dirty="0">
                <a:latin typeface="Arial" pitchFamily="34" charset="0"/>
                <a:cs typeface="Arial" pitchFamily="34" charset="0"/>
              </a:rPr>
              <a:t>Проведение второго этапа конкурса «Сады  Подмосковья» -  установка  Сада в д.Воробьево на  </a:t>
            </a:r>
            <a:r>
              <a:rPr lang="ru-RU" sz="1050" b="1" dirty="0" err="1">
                <a:latin typeface="Arial" pitchFamily="34" charset="0"/>
                <a:cs typeface="Arial" pitchFamily="34" charset="0"/>
              </a:rPr>
              <a:t>з</a:t>
            </a:r>
            <a:r>
              <a:rPr lang="ru-RU" sz="1050" b="1" dirty="0">
                <a:latin typeface="Arial" pitchFamily="34" charset="0"/>
                <a:cs typeface="Arial" pitchFamily="34" charset="0"/>
              </a:rPr>
              <a:t>/у  д.1, 2, 3, 4, 5, 6, 7.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50" b="1" dirty="0">
                <a:latin typeface="Arial" pitchFamily="34" charset="0"/>
                <a:cs typeface="Arial" pitchFamily="34" charset="0"/>
              </a:rPr>
              <a:t>В разрезе поселений планируется установить, взамен </a:t>
            </a: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существующих 2 </a:t>
            </a:r>
            <a:r>
              <a:rPr lang="ru-RU" sz="1050" b="1" dirty="0">
                <a:latin typeface="Arial" pitchFamily="34" charset="0"/>
                <a:cs typeface="Arial" pitchFamily="34" charset="0"/>
              </a:rPr>
              <a:t>новых ДИП, запланирована сумма 5304,5 тыс.руб. за счет средств бюджетов поселений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50" b="1" dirty="0">
                <a:latin typeface="Arial" pitchFamily="34" charset="0"/>
                <a:cs typeface="Arial" pitchFamily="34" charset="0"/>
              </a:rPr>
              <a:t>Планируется доукомплектовать16 ДИП в разрезе поселений, запланирована сумма 10300,00 тыс.руб. за счет средств бюджетов поселений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50" b="1" smtClean="0">
                <a:latin typeface="Arial" pitchFamily="34" charset="0"/>
                <a:cs typeface="Arial" pitchFamily="34" charset="0"/>
              </a:rPr>
              <a:t>Планируется </a:t>
            </a:r>
            <a:r>
              <a:rPr lang="ru-RU" sz="1050" b="1" dirty="0">
                <a:latin typeface="Arial" pitchFamily="34" charset="0"/>
                <a:cs typeface="Arial" pitchFamily="34" charset="0"/>
              </a:rPr>
              <a:t>приобретение  5 ед. коммунальной техники в разрезе поселений, на сумму 7048 тыс.руб., за счет средств бюджетов поселений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79388" y="1484313"/>
            <a:ext cx="871378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47813" y="333375"/>
            <a:ext cx="6985000" cy="954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Monotype Corsiva" pitchFamily="66" charset="0"/>
              </a:rPr>
              <a:t>Дворовые территории, включенные в план благоустройства на </a:t>
            </a:r>
            <a:r>
              <a:rPr lang="ru-RU" sz="2800" b="1" dirty="0" smtClean="0">
                <a:latin typeface="Monotype Corsiva" pitchFamily="66" charset="0"/>
              </a:rPr>
              <a:t>2016г</a:t>
            </a:r>
            <a:r>
              <a:rPr lang="ru-RU" sz="2800" b="1" dirty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3076" name="Picture 8" descr="http://images.vector-images.com/50/ruza_city_coa_n256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154113" cy="122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50825" y="1557338"/>
            <a:ext cx="8353425" cy="5184775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200" b="1" dirty="0">
                <a:solidFill>
                  <a:schemeClr val="tx1"/>
                </a:solidFill>
              </a:rPr>
              <a:t>На территории Рузского района 155 дворовых территорий, из них 19 </a:t>
            </a:r>
            <a:r>
              <a:rPr lang="ru-RU" sz="1200" b="1" dirty="0" smtClean="0">
                <a:solidFill>
                  <a:schemeClr val="tx1"/>
                </a:solidFill>
              </a:rPr>
              <a:t>отремонтировано в 2015г., а 17 в плане на 2016г. </a:t>
            </a:r>
            <a:r>
              <a:rPr lang="ru-RU" sz="1200" b="1" dirty="0">
                <a:solidFill>
                  <a:schemeClr val="tx1"/>
                </a:solidFill>
              </a:rPr>
              <a:t>где:</a:t>
            </a:r>
            <a:endParaRPr lang="ru-RU" sz="1200" b="1" dirty="0"/>
          </a:p>
          <a:p>
            <a:pPr>
              <a:buFont typeface="Arial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</a:rPr>
              <a:t> г/</a:t>
            </a:r>
            <a:r>
              <a:rPr lang="ru-RU" sz="1000" b="1" dirty="0" err="1">
                <a:solidFill>
                  <a:schemeClr val="tx1"/>
                </a:solidFill>
              </a:rPr>
              <a:t>п</a:t>
            </a:r>
            <a:r>
              <a:rPr lang="ru-RU" sz="1000" b="1" dirty="0">
                <a:solidFill>
                  <a:schemeClr val="tx1"/>
                </a:solidFill>
              </a:rPr>
              <a:t> Руза (</a:t>
            </a:r>
            <a:r>
              <a:rPr lang="ru-RU" sz="1000" b="1" dirty="0" smtClean="0">
                <a:solidFill>
                  <a:schemeClr val="tx1"/>
                </a:solidFill>
              </a:rPr>
              <a:t>25 двора, 2-2015г.)</a:t>
            </a:r>
            <a:r>
              <a:rPr lang="ru-RU" sz="1000" dirty="0" smtClean="0">
                <a:solidFill>
                  <a:schemeClr val="tx1"/>
                </a:solidFill>
              </a:rPr>
              <a:t> в плане  2016г. 3 двора: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</a:rPr>
              <a:t>г.Руза, </a:t>
            </a:r>
            <a:r>
              <a:rPr lang="ru-RU" sz="1000" dirty="0" smtClean="0">
                <a:solidFill>
                  <a:schemeClr val="tx1"/>
                </a:solidFill>
              </a:rPr>
              <a:t>Микрорайон д.16 а/б, 17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</a:rPr>
              <a:t>г.Руза, </a:t>
            </a:r>
            <a:r>
              <a:rPr lang="ru-RU" sz="1000" dirty="0" smtClean="0">
                <a:solidFill>
                  <a:schemeClr val="tx1"/>
                </a:solidFill>
              </a:rPr>
              <a:t>Микрорайон д.8,9,10,20</a:t>
            </a:r>
          </a:p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-г.Руза, ул.Социалистическая д.57,59,61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г/</a:t>
            </a:r>
            <a:r>
              <a:rPr lang="ru-RU" sz="1000" b="1" dirty="0" err="1">
                <a:solidFill>
                  <a:schemeClr val="tx1"/>
                </a:solidFill>
              </a:rPr>
              <a:t>п</a:t>
            </a:r>
            <a:r>
              <a:rPr lang="ru-RU" sz="1000" b="1" dirty="0">
                <a:solidFill>
                  <a:schemeClr val="tx1"/>
                </a:solidFill>
              </a:rPr>
              <a:t> Тучково (</a:t>
            </a:r>
            <a:r>
              <a:rPr lang="ru-RU" sz="1000" b="1" dirty="0" smtClean="0">
                <a:solidFill>
                  <a:schemeClr val="tx1"/>
                </a:solidFill>
              </a:rPr>
              <a:t>37 дворов, 4-2015г.)</a:t>
            </a:r>
            <a:r>
              <a:rPr lang="ru-RU" sz="1000" dirty="0" smtClean="0">
                <a:solidFill>
                  <a:schemeClr val="tx1"/>
                </a:solidFill>
              </a:rPr>
              <a:t>: в плане  2016г. 4 двора: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-п.Тучково, Восточный микрорайон </a:t>
            </a:r>
            <a:r>
              <a:rPr lang="ru-RU" sz="1000" dirty="0" smtClean="0">
                <a:solidFill>
                  <a:schemeClr val="tx1"/>
                </a:solidFill>
              </a:rPr>
              <a:t>д.11,12 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-п.Тучково, </a:t>
            </a:r>
            <a:r>
              <a:rPr lang="ru-RU" sz="1000" dirty="0" err="1" smtClean="0">
                <a:solidFill>
                  <a:schemeClr val="tx1"/>
                </a:solidFill>
              </a:rPr>
              <a:t>ул.Лебеденко</a:t>
            </a:r>
            <a:r>
              <a:rPr lang="ru-RU" sz="1000" dirty="0" smtClean="0">
                <a:solidFill>
                  <a:schemeClr val="tx1"/>
                </a:solidFill>
              </a:rPr>
              <a:t> д.19, 19а; ул.Комсомольская д.1,3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-п.Тучково, </a:t>
            </a:r>
            <a:r>
              <a:rPr lang="ru-RU" sz="1000" dirty="0" smtClean="0">
                <a:solidFill>
                  <a:schemeClr val="tx1"/>
                </a:solidFill>
              </a:rPr>
              <a:t>ул.Заводская д.2,5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-п.Тучково, Восточный микрорайон </a:t>
            </a:r>
            <a:r>
              <a:rPr lang="ru-RU" sz="1000" dirty="0" smtClean="0">
                <a:solidFill>
                  <a:schemeClr val="tx1"/>
                </a:solidFill>
              </a:rPr>
              <a:t>д.9,10 </a:t>
            </a:r>
            <a:endParaRPr lang="ru-RU" sz="1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с/</a:t>
            </a:r>
            <a:r>
              <a:rPr lang="ru-RU" sz="1000" b="1" dirty="0" err="1">
                <a:solidFill>
                  <a:schemeClr val="tx1"/>
                </a:solidFill>
              </a:rPr>
              <a:t>п</a:t>
            </a:r>
            <a:r>
              <a:rPr lang="ru-RU" sz="1000" b="1" dirty="0">
                <a:solidFill>
                  <a:schemeClr val="tx1"/>
                </a:solidFill>
              </a:rPr>
              <a:t> </a:t>
            </a:r>
            <a:r>
              <a:rPr lang="ru-RU" sz="1000" b="1" dirty="0" err="1">
                <a:solidFill>
                  <a:schemeClr val="tx1"/>
                </a:solidFill>
              </a:rPr>
              <a:t>Колюбакинское</a:t>
            </a:r>
            <a:r>
              <a:rPr lang="ru-RU" sz="1000" b="1" dirty="0">
                <a:solidFill>
                  <a:schemeClr val="tx1"/>
                </a:solidFill>
              </a:rPr>
              <a:t> (16 </a:t>
            </a:r>
            <a:r>
              <a:rPr lang="ru-RU" sz="1000" b="1" dirty="0" smtClean="0">
                <a:solidFill>
                  <a:schemeClr val="tx1"/>
                </a:solidFill>
              </a:rPr>
              <a:t>дворов, 2-2015г.)</a:t>
            </a:r>
            <a:r>
              <a:rPr lang="ru-RU" sz="1000" dirty="0" smtClean="0">
                <a:solidFill>
                  <a:schemeClr val="tx1"/>
                </a:solidFill>
              </a:rPr>
              <a:t>: </a:t>
            </a:r>
            <a:r>
              <a:rPr lang="ru-RU" sz="1000" dirty="0">
                <a:solidFill>
                  <a:schemeClr val="tx1"/>
                </a:solidFill>
              </a:rPr>
              <a:t>в плане </a:t>
            </a:r>
            <a:r>
              <a:rPr lang="ru-RU" sz="1000" dirty="0" smtClean="0">
                <a:solidFill>
                  <a:schemeClr val="tx1"/>
                </a:solidFill>
              </a:rPr>
              <a:t>2016г. 2 </a:t>
            </a:r>
            <a:r>
              <a:rPr lang="ru-RU" sz="1000" dirty="0">
                <a:solidFill>
                  <a:schemeClr val="tx1"/>
                </a:solidFill>
              </a:rPr>
              <a:t>двора: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-п.Колюбакино, </a:t>
            </a:r>
            <a:r>
              <a:rPr lang="ru-RU" sz="1000" dirty="0" smtClean="0">
                <a:solidFill>
                  <a:schemeClr val="tx1"/>
                </a:solidFill>
              </a:rPr>
              <a:t>ул.Сосновая Роща д.6,7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- п.Колюбакино, ул.Попова д.16,18,25,27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с/</a:t>
            </a:r>
            <a:r>
              <a:rPr lang="ru-RU" sz="1000" b="1" dirty="0" err="1">
                <a:solidFill>
                  <a:schemeClr val="tx1"/>
                </a:solidFill>
              </a:rPr>
              <a:t>п</a:t>
            </a:r>
            <a:r>
              <a:rPr lang="ru-RU" sz="1000" b="1" dirty="0">
                <a:solidFill>
                  <a:schemeClr val="tx1"/>
                </a:solidFill>
              </a:rPr>
              <a:t> </a:t>
            </a:r>
            <a:r>
              <a:rPr lang="ru-RU" sz="1000" b="1" dirty="0" err="1">
                <a:solidFill>
                  <a:schemeClr val="tx1"/>
                </a:solidFill>
              </a:rPr>
              <a:t>Старорузское</a:t>
            </a:r>
            <a:r>
              <a:rPr lang="ru-RU" sz="1000" b="1" dirty="0">
                <a:solidFill>
                  <a:schemeClr val="tx1"/>
                </a:solidFill>
              </a:rPr>
              <a:t> (14 </a:t>
            </a:r>
            <a:r>
              <a:rPr lang="ru-RU" sz="1000" b="1" dirty="0" smtClean="0">
                <a:solidFill>
                  <a:schemeClr val="tx1"/>
                </a:solidFill>
              </a:rPr>
              <a:t>дворов, 3-2015г.)</a:t>
            </a:r>
            <a:r>
              <a:rPr lang="ru-RU" sz="1000" dirty="0" smtClean="0">
                <a:solidFill>
                  <a:schemeClr val="tx1"/>
                </a:solidFill>
              </a:rPr>
              <a:t>: </a:t>
            </a:r>
            <a:r>
              <a:rPr lang="ru-RU" sz="1000" dirty="0">
                <a:solidFill>
                  <a:schemeClr val="tx1"/>
                </a:solidFill>
              </a:rPr>
              <a:t>в плане </a:t>
            </a:r>
            <a:r>
              <a:rPr lang="ru-RU" sz="1000" dirty="0" smtClean="0">
                <a:solidFill>
                  <a:schemeClr val="tx1"/>
                </a:solidFill>
              </a:rPr>
              <a:t>2016г. 2 </a:t>
            </a:r>
            <a:r>
              <a:rPr lang="ru-RU" sz="1000" dirty="0">
                <a:solidFill>
                  <a:schemeClr val="tx1"/>
                </a:solidFill>
              </a:rPr>
              <a:t>двора: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-д.Нестерово </a:t>
            </a:r>
            <a:r>
              <a:rPr lang="ru-RU" sz="1000" dirty="0" smtClean="0">
                <a:solidFill>
                  <a:schemeClr val="tx1"/>
                </a:solidFill>
              </a:rPr>
              <a:t>д.38,37,39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</a:t>
            </a:r>
            <a:r>
              <a:rPr lang="ru-RU" sz="1000" dirty="0" smtClean="0">
                <a:solidFill>
                  <a:schemeClr val="tx1"/>
                </a:solidFill>
              </a:rPr>
              <a:t>д.Сытьково д.30,31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с/</a:t>
            </a:r>
            <a:r>
              <a:rPr lang="ru-RU" sz="1000" b="1" dirty="0" err="1">
                <a:solidFill>
                  <a:schemeClr val="tx1"/>
                </a:solidFill>
              </a:rPr>
              <a:t>п</a:t>
            </a:r>
            <a:r>
              <a:rPr lang="ru-RU" sz="1000" b="1" dirty="0">
                <a:solidFill>
                  <a:schemeClr val="tx1"/>
                </a:solidFill>
              </a:rPr>
              <a:t> </a:t>
            </a:r>
            <a:r>
              <a:rPr lang="ru-RU" sz="1000" b="1" dirty="0" err="1">
                <a:solidFill>
                  <a:schemeClr val="tx1"/>
                </a:solidFill>
              </a:rPr>
              <a:t>Волковское</a:t>
            </a:r>
            <a:r>
              <a:rPr lang="ru-RU" sz="1000" b="1" dirty="0">
                <a:solidFill>
                  <a:schemeClr val="tx1"/>
                </a:solidFill>
              </a:rPr>
              <a:t> (28 </a:t>
            </a:r>
            <a:r>
              <a:rPr lang="ru-RU" sz="1000" b="1" dirty="0" smtClean="0">
                <a:solidFill>
                  <a:schemeClr val="tx1"/>
                </a:solidFill>
              </a:rPr>
              <a:t>дворов, 3-2015г.)</a:t>
            </a:r>
            <a:r>
              <a:rPr lang="ru-RU" sz="1000" dirty="0" smtClean="0">
                <a:solidFill>
                  <a:schemeClr val="tx1"/>
                </a:solidFill>
              </a:rPr>
              <a:t>: </a:t>
            </a:r>
            <a:r>
              <a:rPr lang="ru-RU" sz="1000" dirty="0">
                <a:solidFill>
                  <a:schemeClr val="tx1"/>
                </a:solidFill>
              </a:rPr>
              <a:t>в плане 3 двора: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</a:t>
            </a:r>
            <a:r>
              <a:rPr lang="ru-RU" sz="1000" dirty="0" err="1">
                <a:solidFill>
                  <a:schemeClr val="tx1"/>
                </a:solidFill>
              </a:rPr>
              <a:t>д.Нововолково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д.1,2,3,4,5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</a:t>
            </a:r>
            <a:r>
              <a:rPr lang="ru-RU" sz="1000" dirty="0" err="1">
                <a:solidFill>
                  <a:schemeClr val="tx1"/>
                </a:solidFill>
              </a:rPr>
              <a:t>д.Нововолково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д.6,12,14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-</a:t>
            </a:r>
            <a:r>
              <a:rPr lang="ru-RU" sz="1000" dirty="0" err="1">
                <a:solidFill>
                  <a:schemeClr val="tx1"/>
                </a:solidFill>
              </a:rPr>
              <a:t>д.Нововолково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д.15, ул.Огородная д.8,12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</a:rPr>
              <a:t> с/</a:t>
            </a:r>
            <a:r>
              <a:rPr lang="ru-RU" sz="1000" b="1" dirty="0" err="1">
                <a:solidFill>
                  <a:schemeClr val="tx1"/>
                </a:solidFill>
              </a:rPr>
              <a:t>п</a:t>
            </a:r>
            <a:r>
              <a:rPr lang="ru-RU" sz="1000" b="1" dirty="0">
                <a:solidFill>
                  <a:schemeClr val="tx1"/>
                </a:solidFill>
              </a:rPr>
              <a:t> Ивановское (15 </a:t>
            </a:r>
            <a:r>
              <a:rPr lang="ru-RU" sz="1000" b="1" dirty="0" smtClean="0">
                <a:solidFill>
                  <a:schemeClr val="tx1"/>
                </a:solidFill>
              </a:rPr>
              <a:t>дворов, 2-2015г.)</a:t>
            </a:r>
            <a:r>
              <a:rPr lang="ru-RU" sz="1000" dirty="0" smtClean="0">
                <a:solidFill>
                  <a:schemeClr val="tx1"/>
                </a:solidFill>
              </a:rPr>
              <a:t>: </a:t>
            </a:r>
            <a:r>
              <a:rPr lang="ru-RU" sz="1000" dirty="0">
                <a:solidFill>
                  <a:schemeClr val="tx1"/>
                </a:solidFill>
              </a:rPr>
              <a:t>в плане </a:t>
            </a:r>
            <a:r>
              <a:rPr lang="ru-RU" sz="1000" dirty="0" smtClean="0">
                <a:solidFill>
                  <a:schemeClr val="tx1"/>
                </a:solidFill>
              </a:rPr>
              <a:t>2016г. 1 двор: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 -</a:t>
            </a:r>
            <a:r>
              <a:rPr lang="ru-RU" sz="1000" dirty="0" err="1">
                <a:solidFill>
                  <a:schemeClr val="tx1"/>
                </a:solidFill>
              </a:rPr>
              <a:t>п.Беляная</a:t>
            </a:r>
            <a:r>
              <a:rPr lang="ru-RU" sz="1000" dirty="0">
                <a:solidFill>
                  <a:schemeClr val="tx1"/>
                </a:solidFill>
              </a:rPr>
              <a:t> Гора, д.14,15</a:t>
            </a: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endParaRPr lang="ru-RU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</a:rPr>
              <a:t> с/</a:t>
            </a:r>
            <a:r>
              <a:rPr lang="ru-RU" sz="1000" b="1" dirty="0" err="1">
                <a:solidFill>
                  <a:schemeClr val="tx1"/>
                </a:solidFill>
              </a:rPr>
              <a:t>п</a:t>
            </a:r>
            <a:r>
              <a:rPr lang="ru-RU" sz="1000" b="1" dirty="0">
                <a:solidFill>
                  <a:schemeClr val="tx1"/>
                </a:solidFill>
              </a:rPr>
              <a:t> </a:t>
            </a:r>
            <a:r>
              <a:rPr lang="ru-RU" sz="1000" b="1" dirty="0" err="1">
                <a:solidFill>
                  <a:schemeClr val="tx1"/>
                </a:solidFill>
              </a:rPr>
              <a:t>Дороховское</a:t>
            </a:r>
            <a:r>
              <a:rPr lang="ru-RU" sz="1000" b="1" dirty="0">
                <a:solidFill>
                  <a:schemeClr val="tx1"/>
                </a:solidFill>
              </a:rPr>
              <a:t> (20 </a:t>
            </a:r>
            <a:r>
              <a:rPr lang="ru-RU" sz="1000" b="1" dirty="0" smtClean="0">
                <a:solidFill>
                  <a:schemeClr val="tx1"/>
                </a:solidFill>
              </a:rPr>
              <a:t>дворов, 3-2015г.):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в плане </a:t>
            </a:r>
            <a:r>
              <a:rPr lang="ru-RU" sz="1000" dirty="0" smtClean="0">
                <a:solidFill>
                  <a:schemeClr val="tx1"/>
                </a:solidFill>
              </a:rPr>
              <a:t>2016г. 2 </a:t>
            </a:r>
            <a:r>
              <a:rPr lang="ru-RU" sz="1000" dirty="0">
                <a:solidFill>
                  <a:schemeClr val="tx1"/>
                </a:solidFill>
              </a:rPr>
              <a:t>двора:</a:t>
            </a:r>
          </a:p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-</a:t>
            </a:r>
            <a:r>
              <a:rPr lang="ru-RU" sz="1000" dirty="0">
                <a:solidFill>
                  <a:schemeClr val="tx1"/>
                </a:solidFill>
              </a:rPr>
              <a:t>п.Дорохово, </a:t>
            </a:r>
            <a:r>
              <a:rPr lang="ru-RU" sz="1000" dirty="0" smtClean="0">
                <a:solidFill>
                  <a:schemeClr val="tx1"/>
                </a:solidFill>
              </a:rPr>
              <a:t>ул.Виксне д.16,18</a:t>
            </a:r>
          </a:p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- п.Космодемьянский д.22,23 </a:t>
            </a: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72225" y="3789363"/>
            <a:ext cx="2087563" cy="2735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372225" y="3789363"/>
          <a:ext cx="2087563" cy="2736852"/>
        </p:xfrm>
        <a:graphic>
          <a:graphicData uri="http://schemas.openxmlformats.org/drawingml/2006/table">
            <a:tbl>
              <a:tblPr/>
              <a:tblGrid>
                <a:gridCol w="2087563"/>
              </a:tblGrid>
              <a:tr h="682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обязательных элементов двора: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площадка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Площадка ТБО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Освещение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Озеленение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Парковка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Инфостенд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519</Words>
  <Application>Microsoft Office PowerPoint</Application>
  <PresentationFormat>Экран (4:3)</PresentationFormat>
  <Paragraphs>59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Благоустройство территорий Рузского муниципального района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Благоустройство территорий Рузского муниципального района</dc:title>
  <dc:creator>User</dc:creator>
  <cp:lastModifiedBy>User</cp:lastModifiedBy>
  <cp:revision>4</cp:revision>
  <dcterms:created xsi:type="dcterms:W3CDTF">2016-03-15T09:52:40Z</dcterms:created>
  <dcterms:modified xsi:type="dcterms:W3CDTF">2016-03-15T12:33:48Z</dcterms:modified>
</cp:coreProperties>
</file>