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3" r:id="rId2"/>
    <p:sldId id="309" r:id="rId3"/>
    <p:sldId id="311" r:id="rId4"/>
    <p:sldId id="310" r:id="rId5"/>
    <p:sldId id="317" r:id="rId6"/>
    <p:sldId id="312" r:id="rId7"/>
    <p:sldId id="274" r:id="rId8"/>
    <p:sldId id="313" r:id="rId9"/>
    <p:sldId id="314" r:id="rId10"/>
    <p:sldId id="315" r:id="rId11"/>
    <p:sldId id="316" r:id="rId12"/>
    <p:sldId id="318" r:id="rId13"/>
    <p:sldId id="319" r:id="rId14"/>
    <p:sldId id="320" r:id="rId15"/>
    <p:sldId id="321" r:id="rId16"/>
    <p:sldId id="322" r:id="rId17"/>
    <p:sldId id="323" r:id="rId18"/>
    <p:sldId id="324" r:id="rId19"/>
    <p:sldId id="325" r:id="rId20"/>
    <p:sldId id="326" r:id="rId21"/>
    <p:sldId id="327" r:id="rId22"/>
    <p:sldId id="328" r:id="rId23"/>
    <p:sldId id="329" r:id="rId24"/>
  </p:sldIdLst>
  <p:sldSz cx="12192000" cy="6858000"/>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FF00"/>
    <a:srgbClr val="FF6600"/>
    <a:srgbClr val="FF9900"/>
    <a:srgbClr val="A8EAFE"/>
    <a:srgbClr val="FF33CC"/>
    <a:srgbClr val="FF9999"/>
    <a:srgbClr val="990099"/>
    <a:srgbClr val="66FF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10" d="100"/>
          <a:sy n="110" d="100"/>
        </p:scale>
        <p:origin x="-558"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9328A88-0D28-41F6-A926-B098F3190DFC}" type="datetimeFigureOut">
              <a:rPr lang="ru-RU" smtClean="0"/>
              <a:pPr/>
              <a:t>22.04.2018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859C575-9EFA-4892-974C-5AC46871757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328A88-0D28-41F6-A926-B098F3190DFC}" type="datetimeFigureOut">
              <a:rPr lang="ru-RU" smtClean="0"/>
              <a:pPr/>
              <a:t>22.04.2018</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59C575-9EFA-4892-974C-5AC46871757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2.jpeg"/><Relationship Id="rId1" Type="http://schemas.openxmlformats.org/officeDocument/2006/relationships/slideLayout" Target="../slideLayouts/slideLayout6.xml"/><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706503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Заголовок 4"/>
          <p:cNvSpPr>
            <a:spLocks noGrp="1"/>
          </p:cNvSpPr>
          <p:nvPr>
            <p:ph type="title"/>
          </p:nvPr>
        </p:nvSpPr>
        <p:spPr>
          <a:xfrm>
            <a:off x="808007" y="2707288"/>
            <a:ext cx="10972800" cy="1143000"/>
          </a:xfrm>
        </p:spPr>
        <p:txBody>
          <a:bodyPr/>
          <a:lstStyle/>
          <a:p>
            <a:r>
              <a:rPr lang="ru-RU" dirty="0" smtClean="0">
                <a:solidFill>
                  <a:schemeClr val="bg2">
                    <a:lumMod val="75000"/>
                  </a:schemeClr>
                </a:solidFill>
                <a:effectLst>
                  <a:outerShdw blurRad="38100" dist="38100" dir="2700000" algn="tl">
                    <a:srgbClr val="000000">
                      <a:alpha val="43137"/>
                    </a:srgbClr>
                  </a:outerShdw>
                </a:effectLst>
                <a:latin typeface="Arial Black" pitchFamily="34" charset="0"/>
              </a:rPr>
              <a:t>ТЕРРИТОРИЯ: РУЗСКИЙ ОКРУГ </a:t>
            </a:r>
            <a:endParaRPr lang="ru-RU" dirty="0">
              <a:solidFill>
                <a:schemeClr val="bg2">
                  <a:lumMod val="75000"/>
                </a:schemeClr>
              </a:solidFill>
              <a:effectLst>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xmlns="" val="146268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65034" y="1483743"/>
            <a:ext cx="4658266"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РУЗСКИЙ ГОРОДСКОЙ ОКРУГ Д.НЕСТЕРОВО, Д.ВОРОБЬЕВО, П.ДОРОХОВО</a:t>
            </a:r>
          </a:p>
          <a:p>
            <a:r>
              <a:rPr lang="ru-RU" b="1" dirty="0" smtClean="0">
                <a:latin typeface="Arial Narrow" pitchFamily="34" charset="0"/>
              </a:rPr>
              <a:t>ТЕР. УПРАВЛЕНИЕ+ УК+ ЖИТЕЛИ</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1"/>
            <a:ext cx="12192000"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descr="29f65e98-8475-41ec-b4bc-b1bddf2c51b2.jpg"/>
          <p:cNvPicPr>
            <a:picLocks noChangeAspect="1"/>
          </p:cNvPicPr>
          <p:nvPr/>
        </p:nvPicPr>
        <p:blipFill>
          <a:blip r:embed="rId3"/>
          <a:stretch>
            <a:fillRect/>
          </a:stretch>
        </p:blipFill>
        <p:spPr>
          <a:xfrm>
            <a:off x="178280" y="970472"/>
            <a:ext cx="3755366" cy="2816524"/>
          </a:xfrm>
          <a:prstGeom prst="rect">
            <a:avLst/>
          </a:prstGeom>
        </p:spPr>
      </p:pic>
      <p:pic>
        <p:nvPicPr>
          <p:cNvPr id="10" name="Рисунок 9" descr="6933aafc-5c92-4d66-bb43-d4d205f3aeb4.jpg"/>
          <p:cNvPicPr>
            <a:picLocks noChangeAspect="1"/>
          </p:cNvPicPr>
          <p:nvPr/>
        </p:nvPicPr>
        <p:blipFill>
          <a:blip r:embed="rId4"/>
          <a:stretch>
            <a:fillRect/>
          </a:stretch>
        </p:blipFill>
        <p:spPr>
          <a:xfrm>
            <a:off x="7484854" y="3252157"/>
            <a:ext cx="4462732" cy="3347049"/>
          </a:xfrm>
          <a:prstGeom prst="rect">
            <a:avLst/>
          </a:prstGeom>
        </p:spPr>
      </p:pic>
      <p:pic>
        <p:nvPicPr>
          <p:cNvPr id="11" name="Рисунок 10" descr="17064d29-909a-433a-ad1e-b96e956d7202.jpg"/>
          <p:cNvPicPr>
            <a:picLocks noChangeAspect="1"/>
          </p:cNvPicPr>
          <p:nvPr/>
        </p:nvPicPr>
        <p:blipFill>
          <a:blip r:embed="rId5" cstate="print"/>
          <a:stretch>
            <a:fillRect/>
          </a:stretch>
        </p:blipFill>
        <p:spPr>
          <a:xfrm>
            <a:off x="198407" y="4071667"/>
            <a:ext cx="3462068" cy="2596551"/>
          </a:xfrm>
          <a:prstGeom prst="rect">
            <a:avLst/>
          </a:prstGeom>
        </p:spPr>
      </p:pic>
      <p:pic>
        <p:nvPicPr>
          <p:cNvPr id="12" name="Рисунок 11" descr="5798ab16-ebfe-46ae-87c8-dc08c7405c27.jpg"/>
          <p:cNvPicPr>
            <a:picLocks noChangeAspect="1"/>
          </p:cNvPicPr>
          <p:nvPr/>
        </p:nvPicPr>
        <p:blipFill>
          <a:blip r:embed="rId6" cstate="print"/>
          <a:stretch>
            <a:fillRect/>
          </a:stretch>
        </p:blipFill>
        <p:spPr>
          <a:xfrm>
            <a:off x="4086045" y="4183811"/>
            <a:ext cx="2978989" cy="2234242"/>
          </a:xfrm>
          <a:prstGeom prst="rect">
            <a:avLst/>
          </a:prstGeom>
        </p:spPr>
      </p:pic>
      <p:pic>
        <p:nvPicPr>
          <p:cNvPr id="13" name="Рисунок 12" descr="cd1668e7-33d1-4fba-a213-81399fc1df5a.jpg"/>
          <p:cNvPicPr>
            <a:picLocks noChangeAspect="1"/>
          </p:cNvPicPr>
          <p:nvPr/>
        </p:nvPicPr>
        <p:blipFill>
          <a:blip r:embed="rId7" cstate="print"/>
          <a:stretch>
            <a:fillRect/>
          </a:stretch>
        </p:blipFill>
        <p:spPr>
          <a:xfrm>
            <a:off x="4335133" y="937882"/>
            <a:ext cx="2220943" cy="2961257"/>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065034" y="1483743"/>
            <a:ext cx="4658266"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РУЗСКИЙ ГОРОДСКОЙ ОКРУГ Д.НЕСТЕРОВО, Д.ВОРОБЬЕВО, П.ДОРОХОВО</a:t>
            </a:r>
          </a:p>
          <a:p>
            <a:r>
              <a:rPr lang="ru-RU" b="1" dirty="0" smtClean="0">
                <a:latin typeface="Arial Narrow" pitchFamily="34" charset="0"/>
              </a:rPr>
              <a:t>ТЕР. УПРАВЛЕНИЕ+ УК+ ЖИТЕЛИ</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1"/>
            <a:ext cx="12192000"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descr="29f65e98-8475-41ec-b4bc-b1bddf2c51b2.jpg"/>
          <p:cNvPicPr>
            <a:picLocks noChangeAspect="1"/>
          </p:cNvPicPr>
          <p:nvPr/>
        </p:nvPicPr>
        <p:blipFill>
          <a:blip r:embed="rId3"/>
          <a:stretch>
            <a:fillRect/>
          </a:stretch>
        </p:blipFill>
        <p:spPr>
          <a:xfrm>
            <a:off x="178280" y="970472"/>
            <a:ext cx="3755366" cy="2816524"/>
          </a:xfrm>
          <a:prstGeom prst="rect">
            <a:avLst/>
          </a:prstGeom>
        </p:spPr>
      </p:pic>
      <p:pic>
        <p:nvPicPr>
          <p:cNvPr id="10" name="Рисунок 9" descr="6933aafc-5c92-4d66-bb43-d4d205f3aeb4.jpg"/>
          <p:cNvPicPr>
            <a:picLocks noChangeAspect="1"/>
          </p:cNvPicPr>
          <p:nvPr/>
        </p:nvPicPr>
        <p:blipFill>
          <a:blip r:embed="rId4"/>
          <a:stretch>
            <a:fillRect/>
          </a:stretch>
        </p:blipFill>
        <p:spPr>
          <a:xfrm>
            <a:off x="7484854" y="3252157"/>
            <a:ext cx="4462732" cy="3347049"/>
          </a:xfrm>
          <a:prstGeom prst="rect">
            <a:avLst/>
          </a:prstGeom>
        </p:spPr>
      </p:pic>
      <p:pic>
        <p:nvPicPr>
          <p:cNvPr id="11" name="Рисунок 10" descr="17064d29-909a-433a-ad1e-b96e956d7202.jpg"/>
          <p:cNvPicPr>
            <a:picLocks noChangeAspect="1"/>
          </p:cNvPicPr>
          <p:nvPr/>
        </p:nvPicPr>
        <p:blipFill>
          <a:blip r:embed="rId5" cstate="print"/>
          <a:stretch>
            <a:fillRect/>
          </a:stretch>
        </p:blipFill>
        <p:spPr>
          <a:xfrm>
            <a:off x="198407" y="4071667"/>
            <a:ext cx="3462068" cy="2596551"/>
          </a:xfrm>
          <a:prstGeom prst="rect">
            <a:avLst/>
          </a:prstGeom>
        </p:spPr>
      </p:pic>
      <p:pic>
        <p:nvPicPr>
          <p:cNvPr id="12" name="Рисунок 11" descr="5798ab16-ebfe-46ae-87c8-dc08c7405c27.jpg"/>
          <p:cNvPicPr>
            <a:picLocks noChangeAspect="1"/>
          </p:cNvPicPr>
          <p:nvPr/>
        </p:nvPicPr>
        <p:blipFill>
          <a:blip r:embed="rId6" cstate="print"/>
          <a:stretch>
            <a:fillRect/>
          </a:stretch>
        </p:blipFill>
        <p:spPr>
          <a:xfrm>
            <a:off x="4086045" y="4183811"/>
            <a:ext cx="2978989" cy="2234242"/>
          </a:xfrm>
          <a:prstGeom prst="rect">
            <a:avLst/>
          </a:prstGeom>
        </p:spPr>
      </p:pic>
      <p:pic>
        <p:nvPicPr>
          <p:cNvPr id="13" name="Рисунок 12" descr="cd1668e7-33d1-4fba-a213-81399fc1df5a.jpg"/>
          <p:cNvPicPr>
            <a:picLocks noChangeAspect="1"/>
          </p:cNvPicPr>
          <p:nvPr/>
        </p:nvPicPr>
        <p:blipFill>
          <a:blip r:embed="rId7" cstate="print"/>
          <a:stretch>
            <a:fillRect/>
          </a:stretch>
        </p:blipFill>
        <p:spPr>
          <a:xfrm>
            <a:off x="4335133" y="937882"/>
            <a:ext cx="2220943" cy="2961257"/>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42273" y="4710024"/>
            <a:ext cx="4106172"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РУЗСКИЙ Г/О П.КОЛЮБАКИНО, ДВОРОВЫЕ ТЕРРИТОРИИ</a:t>
            </a:r>
          </a:p>
          <a:p>
            <a:r>
              <a:rPr lang="ru-RU" b="1" dirty="0" smtClean="0">
                <a:latin typeface="Arial Narrow" pitchFamily="34" charset="0"/>
              </a:rPr>
              <a:t>ТЕР. УПРАВЛЕНИЕ+ УК+ ЖИТЕЛИ</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4278702" y="0"/>
            <a:ext cx="7913298"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Рисунок 13" descr="8bc16b10-081a-4e69-86c8-28c93def9840.jpg"/>
          <p:cNvPicPr>
            <a:picLocks noChangeAspect="1"/>
          </p:cNvPicPr>
          <p:nvPr/>
        </p:nvPicPr>
        <p:blipFill>
          <a:blip r:embed="rId3">
            <a:lum bright="-10000"/>
          </a:blip>
          <a:stretch>
            <a:fillRect/>
          </a:stretch>
        </p:blipFill>
        <p:spPr>
          <a:xfrm>
            <a:off x="4770408" y="923029"/>
            <a:ext cx="5308121" cy="3338424"/>
          </a:xfrm>
          <a:prstGeom prst="rect">
            <a:avLst/>
          </a:prstGeom>
        </p:spPr>
      </p:pic>
      <p:pic>
        <p:nvPicPr>
          <p:cNvPr id="15" name="Рисунок 14" descr="3be89e77-3ece-427e-a73a-9cf97fb2d75b.jpg"/>
          <p:cNvPicPr>
            <a:picLocks noChangeAspect="1"/>
          </p:cNvPicPr>
          <p:nvPr/>
        </p:nvPicPr>
        <p:blipFill>
          <a:blip r:embed="rId4"/>
          <a:stretch>
            <a:fillRect/>
          </a:stretch>
        </p:blipFill>
        <p:spPr>
          <a:xfrm>
            <a:off x="0" y="0"/>
            <a:ext cx="3857625" cy="6858000"/>
          </a:xfrm>
          <a:prstGeom prst="rect">
            <a:avLst/>
          </a:prstGeom>
        </p:spPr>
      </p:pic>
      <p:pic>
        <p:nvPicPr>
          <p:cNvPr id="16" name="Рисунок 15" descr="3941bc3f-9549-45d9-a259-bc1d557e53ae.jpg"/>
          <p:cNvPicPr>
            <a:picLocks noChangeAspect="1"/>
          </p:cNvPicPr>
          <p:nvPr/>
        </p:nvPicPr>
        <p:blipFill>
          <a:blip r:embed="rId5"/>
          <a:stretch>
            <a:fillRect/>
          </a:stretch>
        </p:blipFill>
        <p:spPr>
          <a:xfrm>
            <a:off x="8097328" y="4554747"/>
            <a:ext cx="4094672" cy="2303253"/>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86798" y="1155941"/>
            <a:ext cx="2587925"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РУЗСКИЙ Г/О П.ТУЧКОВО, СКВЕР, ПАРАД ТЕХНИКИ</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0"/>
            <a:ext cx="12192000"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Рисунок 7" descr="d055c95c-4fd3-4ea5-bed2-76becd60f403.jpg"/>
          <p:cNvPicPr>
            <a:picLocks noChangeAspect="1"/>
          </p:cNvPicPr>
          <p:nvPr/>
        </p:nvPicPr>
        <p:blipFill>
          <a:blip r:embed="rId3"/>
          <a:stretch>
            <a:fillRect/>
          </a:stretch>
        </p:blipFill>
        <p:spPr>
          <a:xfrm>
            <a:off x="224286" y="1121433"/>
            <a:ext cx="7069826" cy="3976777"/>
          </a:xfrm>
          <a:prstGeom prst="rect">
            <a:avLst/>
          </a:prstGeom>
        </p:spPr>
      </p:pic>
      <p:pic>
        <p:nvPicPr>
          <p:cNvPr id="11" name="Рисунок 10" descr="88d79992-a99d-438b-83bf-04ccfd05ba19.jpg"/>
          <p:cNvPicPr>
            <a:picLocks noChangeAspect="1"/>
          </p:cNvPicPr>
          <p:nvPr/>
        </p:nvPicPr>
        <p:blipFill>
          <a:blip r:embed="rId4"/>
          <a:stretch>
            <a:fillRect/>
          </a:stretch>
        </p:blipFill>
        <p:spPr>
          <a:xfrm>
            <a:off x="7582620" y="2941607"/>
            <a:ext cx="4600756" cy="3450567"/>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86798" y="1155941"/>
            <a:ext cx="2587925"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ДВОРОВЫЕ ТЕРРИТОРИИ </a:t>
            </a:r>
          </a:p>
          <a:p>
            <a:r>
              <a:rPr lang="ru-RU" b="1" dirty="0" smtClean="0">
                <a:latin typeface="Arial Narrow" pitchFamily="34" charset="0"/>
              </a:rPr>
              <a:t>РАБОТА ТЕХНИКИ</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0"/>
            <a:ext cx="12192000"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descr="c9d37a19-96a9-4ba8-9bbd-c49e52c7d023.jpg"/>
          <p:cNvPicPr>
            <a:picLocks noChangeAspect="1"/>
          </p:cNvPicPr>
          <p:nvPr/>
        </p:nvPicPr>
        <p:blipFill>
          <a:blip r:embed="rId3">
            <a:lum bright="-20000"/>
          </a:blip>
          <a:stretch>
            <a:fillRect/>
          </a:stretch>
        </p:blipFill>
        <p:spPr>
          <a:xfrm>
            <a:off x="113582" y="1302589"/>
            <a:ext cx="5096773" cy="3058064"/>
          </a:xfrm>
          <a:prstGeom prst="rect">
            <a:avLst/>
          </a:prstGeom>
        </p:spPr>
      </p:pic>
      <p:pic>
        <p:nvPicPr>
          <p:cNvPr id="10" name="Рисунок 9" descr="9e3402b1-de22-486f-aac1-96390e5e0155.jpg"/>
          <p:cNvPicPr>
            <a:picLocks noChangeAspect="1"/>
          </p:cNvPicPr>
          <p:nvPr/>
        </p:nvPicPr>
        <p:blipFill>
          <a:blip r:embed="rId4">
            <a:lum bright="-10000"/>
          </a:blip>
          <a:stretch>
            <a:fillRect/>
          </a:stretch>
        </p:blipFill>
        <p:spPr>
          <a:xfrm>
            <a:off x="6098876" y="3105510"/>
            <a:ext cx="5305244" cy="3183146"/>
          </a:xfrm>
          <a:prstGeom prst="rect">
            <a:avLst/>
          </a:prstGeom>
        </p:spPr>
      </p:pic>
      <p:sp>
        <p:nvSpPr>
          <p:cNvPr id="12" name="TextBox 11"/>
          <p:cNvSpPr txBox="1"/>
          <p:nvPr/>
        </p:nvSpPr>
        <p:spPr>
          <a:xfrm>
            <a:off x="1273831" y="5103963"/>
            <a:ext cx="2587925"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Центральные площадки </a:t>
            </a:r>
          </a:p>
          <a:p>
            <a:r>
              <a:rPr lang="ru-RU" b="1" dirty="0" smtClean="0">
                <a:latin typeface="Arial Narrow" pitchFamily="34" charset="0"/>
              </a:rPr>
              <a:t>Дробилки </a:t>
            </a:r>
          </a:p>
          <a:p>
            <a:r>
              <a:rPr lang="ru-RU" b="1" dirty="0" smtClean="0">
                <a:latin typeface="Arial Narrow" pitchFamily="34" charset="0"/>
              </a:rPr>
              <a:t>РАБОТА ТЕХНИКИ</a:t>
            </a:r>
            <a:endParaRPr lang="ru-RU" b="1" dirty="0">
              <a:latin typeface="Arial Narrow" pitchFamily="34" charset="0"/>
            </a:endParaRPr>
          </a:p>
        </p:txBody>
      </p:sp>
      <p:pic>
        <p:nvPicPr>
          <p:cNvPr id="13" name="Рисунок 12" descr="8bb5e1ea-856f-403c-bf38-3d18194ad324.jpg"/>
          <p:cNvPicPr>
            <a:picLocks noChangeAspect="1"/>
          </p:cNvPicPr>
          <p:nvPr/>
        </p:nvPicPr>
        <p:blipFill>
          <a:blip r:embed="rId5" cstate="print">
            <a:lum bright="-10000"/>
          </a:blip>
          <a:stretch>
            <a:fillRect/>
          </a:stretch>
        </p:blipFill>
        <p:spPr>
          <a:xfrm>
            <a:off x="5341189" y="979096"/>
            <a:ext cx="3112698" cy="1867619"/>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497017" y="2510288"/>
            <a:ext cx="3019247" cy="1754326"/>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ДОРОЖНАЯ ИНФРАСТРУКТУРА</a:t>
            </a:r>
          </a:p>
          <a:p>
            <a:r>
              <a:rPr lang="ru-RU" b="1" dirty="0" smtClean="0">
                <a:latin typeface="Arial Narrow" pitchFamily="34" charset="0"/>
              </a:rPr>
              <a:t>Уборка придорожной полосы, смета, покраска бордюрного камня, очистка и ремонт остановочных павильонов </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0"/>
            <a:ext cx="12192000"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Рисунок 7" descr="245107969_229932.jpg"/>
          <p:cNvPicPr>
            <a:picLocks noChangeAspect="1"/>
          </p:cNvPicPr>
          <p:nvPr/>
        </p:nvPicPr>
        <p:blipFill>
          <a:blip r:embed="rId3"/>
          <a:stretch>
            <a:fillRect/>
          </a:stretch>
        </p:blipFill>
        <p:spPr>
          <a:xfrm>
            <a:off x="669984" y="1147312"/>
            <a:ext cx="7059283" cy="5294463"/>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780363" y="2311879"/>
            <a:ext cx="4735902"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ДОРОЖНАЯ ИНФРАСТРУКТУРА</a:t>
            </a:r>
          </a:p>
          <a:p>
            <a:r>
              <a:rPr lang="ru-RU" b="1" dirty="0" smtClean="0">
                <a:latin typeface="Arial Narrow" pitchFamily="34" charset="0"/>
              </a:rPr>
              <a:t>Уборка придорожной полосы, смета, покраска бордюрного камня, очистка и ремонт остановочных павильонов </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5564038" y="0"/>
            <a:ext cx="6627962"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descr="239518762_74072.jpg"/>
          <p:cNvPicPr>
            <a:picLocks noChangeAspect="1"/>
          </p:cNvPicPr>
          <p:nvPr/>
        </p:nvPicPr>
        <p:blipFill>
          <a:blip r:embed="rId3"/>
          <a:stretch>
            <a:fillRect/>
          </a:stretch>
        </p:blipFill>
        <p:spPr>
          <a:xfrm>
            <a:off x="0" y="0"/>
            <a:ext cx="5143500" cy="6858000"/>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75917" y="2311879"/>
            <a:ext cx="3640348"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ДОРОЖНАЯ ИНФРАСТРУКТУРА</a:t>
            </a:r>
          </a:p>
          <a:p>
            <a:r>
              <a:rPr lang="ru-RU" b="1" dirty="0" smtClean="0">
                <a:latin typeface="Arial Narrow" pitchFamily="34" charset="0"/>
              </a:rPr>
              <a:t>Уборка придорожной полосы, смета, покраска бордюрного камня, очистка и ремонт остановочных павильонов </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5564038" y="0"/>
            <a:ext cx="6627962"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descr="245111363_228609.jpg"/>
          <p:cNvPicPr>
            <a:picLocks noChangeAspect="1"/>
          </p:cNvPicPr>
          <p:nvPr/>
        </p:nvPicPr>
        <p:blipFill>
          <a:blip r:embed="rId3"/>
          <a:stretch>
            <a:fillRect/>
          </a:stretch>
        </p:blipFill>
        <p:spPr>
          <a:xfrm>
            <a:off x="230039" y="866954"/>
            <a:ext cx="6757358" cy="5068019"/>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74256" y="189781"/>
            <a:ext cx="3640348"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ДОРОЖНАЯ ИНФРАСТРУКТУРА</a:t>
            </a:r>
          </a:p>
          <a:p>
            <a:r>
              <a:rPr lang="ru-RU" b="1" dirty="0" smtClean="0">
                <a:latin typeface="Arial Narrow" pitchFamily="34" charset="0"/>
              </a:rPr>
              <a:t>Уборка придорожной полосы, смета, покраска бордюрного камня, очистка и ремонт остановочных павильонов </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56993"/>
          <a:stretch>
            <a:fillRect/>
          </a:stretch>
        </p:blipFill>
        <p:spPr bwMode="auto">
          <a:xfrm>
            <a:off x="9514936" y="0"/>
            <a:ext cx="2677064"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descr="IMG-20180416-WA0025.jpg"/>
          <p:cNvPicPr>
            <a:picLocks noChangeAspect="1"/>
          </p:cNvPicPr>
          <p:nvPr/>
        </p:nvPicPr>
        <p:blipFill>
          <a:blip r:embed="rId3"/>
          <a:stretch>
            <a:fillRect/>
          </a:stretch>
        </p:blipFill>
        <p:spPr>
          <a:xfrm>
            <a:off x="0" y="112144"/>
            <a:ext cx="4929996" cy="6573328"/>
          </a:xfrm>
          <a:prstGeom prst="rect">
            <a:avLst/>
          </a:prstGeom>
        </p:spPr>
      </p:pic>
      <p:pic>
        <p:nvPicPr>
          <p:cNvPr id="8" name="Рисунок 7" descr="245105841_228365.jpg"/>
          <p:cNvPicPr>
            <a:picLocks noChangeAspect="1"/>
          </p:cNvPicPr>
          <p:nvPr/>
        </p:nvPicPr>
        <p:blipFill>
          <a:blip r:embed="rId4"/>
          <a:stretch>
            <a:fillRect/>
          </a:stretch>
        </p:blipFill>
        <p:spPr>
          <a:xfrm>
            <a:off x="5581291" y="1787825"/>
            <a:ext cx="6610709" cy="4958032"/>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246101540_45137.jpg"/>
          <p:cNvPicPr>
            <a:picLocks noChangeAspect="1"/>
          </p:cNvPicPr>
          <p:nvPr/>
        </p:nvPicPr>
        <p:blipFill>
          <a:blip r:embed="rId2"/>
          <a:stretch>
            <a:fillRect/>
          </a:stretch>
        </p:blipFill>
        <p:spPr>
          <a:xfrm>
            <a:off x="0" y="0"/>
            <a:ext cx="3862983" cy="6858000"/>
          </a:xfrm>
          <a:prstGeom prst="rect">
            <a:avLst/>
          </a:prstGeom>
        </p:spPr>
      </p:pic>
      <p:sp>
        <p:nvSpPr>
          <p:cNvPr id="7" name="TextBox 6"/>
          <p:cNvSpPr txBox="1"/>
          <p:nvPr/>
        </p:nvSpPr>
        <p:spPr>
          <a:xfrm>
            <a:off x="0" y="5512279"/>
            <a:ext cx="3640348"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ДОРОЖНАЯ ИНФРАСТРУКТУРА</a:t>
            </a:r>
          </a:p>
          <a:p>
            <a:r>
              <a:rPr lang="ru-RU" b="1" dirty="0" smtClean="0">
                <a:latin typeface="Arial Narrow" pitchFamily="34" charset="0"/>
              </a:rPr>
              <a:t>Уборка придорожной полосы, смета, покраска бордюрного камня, очистка и ремонт остановочных павильонов </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b="56993"/>
          <a:stretch>
            <a:fillRect/>
          </a:stretch>
        </p:blipFill>
        <p:spPr bwMode="auto">
          <a:xfrm>
            <a:off x="4321834" y="5710687"/>
            <a:ext cx="2677064"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Рисунок 9" descr="246228580_42830.jpg"/>
          <p:cNvPicPr>
            <a:picLocks noChangeAspect="1"/>
          </p:cNvPicPr>
          <p:nvPr/>
        </p:nvPicPr>
        <p:blipFill>
          <a:blip r:embed="rId4"/>
          <a:stretch>
            <a:fillRect/>
          </a:stretch>
        </p:blipFill>
        <p:spPr>
          <a:xfrm>
            <a:off x="3765789" y="0"/>
            <a:ext cx="5143500" cy="6858000"/>
          </a:xfrm>
          <a:prstGeom prst="rect">
            <a:avLst/>
          </a:prstGeom>
        </p:spPr>
      </p:pic>
      <p:pic>
        <p:nvPicPr>
          <p:cNvPr id="11" name="Рисунок 10" descr="246228524_43110.jpg"/>
          <p:cNvPicPr>
            <a:picLocks noChangeAspect="1"/>
          </p:cNvPicPr>
          <p:nvPr/>
        </p:nvPicPr>
        <p:blipFill>
          <a:blip r:embed="rId5"/>
          <a:stretch>
            <a:fillRect/>
          </a:stretch>
        </p:blipFill>
        <p:spPr>
          <a:xfrm>
            <a:off x="8919713" y="0"/>
            <a:ext cx="3272287" cy="6858000"/>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1"/>
            <a:ext cx="12192000" cy="90577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Заголовок 3"/>
          <p:cNvSpPr>
            <a:spLocks noGrp="1"/>
          </p:cNvSpPr>
          <p:nvPr>
            <p:ph type="title"/>
          </p:nvPr>
        </p:nvSpPr>
        <p:spPr>
          <a:xfrm>
            <a:off x="7634378" y="826730"/>
            <a:ext cx="3942271" cy="1217730"/>
          </a:xfrm>
        </p:spPr>
        <p:style>
          <a:lnRef idx="2">
            <a:schemeClr val="accent3"/>
          </a:lnRef>
          <a:fillRef idx="1">
            <a:schemeClr val="lt1"/>
          </a:fillRef>
          <a:effectRef idx="0">
            <a:schemeClr val="accent3"/>
          </a:effectRef>
          <a:fontRef idx="minor">
            <a:schemeClr val="dk1"/>
          </a:fontRef>
        </p:style>
        <p:txBody>
          <a:bodyPr>
            <a:normAutofit fontScale="90000"/>
          </a:bodyPr>
          <a:lstStyle/>
          <a:p>
            <a:pPr algn="l"/>
            <a:r>
              <a:rPr lang="ru-RU" sz="1800" b="1" dirty="0" smtClean="0">
                <a:latin typeface="Arial Narrow" pitchFamily="34" charset="0"/>
              </a:rPr>
              <a:t/>
            </a:r>
            <a:br>
              <a:rPr lang="ru-RU" sz="1800" b="1" dirty="0" smtClean="0">
                <a:latin typeface="Arial Narrow" pitchFamily="34" charset="0"/>
              </a:rPr>
            </a:br>
            <a:r>
              <a:rPr lang="ru-RU" sz="1800" b="1" dirty="0" smtClean="0">
                <a:latin typeface="Arial Narrow" pitchFamily="34" charset="0"/>
              </a:rPr>
              <a:t>Парад коммунальной техники прошел на центральных точках округа с участием  </a:t>
            </a:r>
            <a:r>
              <a:rPr lang="ru-RU" sz="1800" b="1" dirty="0" smtClean="0">
                <a:latin typeface="Arial Narrow" pitchFamily="34" charset="0"/>
              </a:rPr>
              <a:t/>
            </a:r>
            <a:br>
              <a:rPr lang="ru-RU" sz="1800" b="1" dirty="0" smtClean="0">
                <a:latin typeface="Arial Narrow" pitchFamily="34" charset="0"/>
              </a:rPr>
            </a:br>
            <a:r>
              <a:rPr lang="ru-RU" sz="1800" b="1" dirty="0" smtClean="0">
                <a:latin typeface="Arial Narrow" pitchFamily="34" charset="0"/>
              </a:rPr>
              <a:t> Зам. Председателя Правительства МО  Дмитрия Владимировича Пестова </a:t>
            </a:r>
            <a:endParaRPr lang="ru-RU" sz="1800" b="1" dirty="0">
              <a:latin typeface="Arial Narrow" pitchFamily="34" charset="0"/>
            </a:endParaRPr>
          </a:p>
        </p:txBody>
      </p:sp>
      <p:pic>
        <p:nvPicPr>
          <p:cNvPr id="5"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t="49246"/>
          <a:stretch>
            <a:fillRect/>
          </a:stretch>
        </p:blipFill>
        <p:spPr bwMode="auto">
          <a:xfrm>
            <a:off x="6267195" y="5624422"/>
            <a:ext cx="5924805" cy="123357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Рисунок 8" descr="crop_921_518.jpg"/>
          <p:cNvPicPr>
            <a:picLocks noChangeAspect="1"/>
          </p:cNvPicPr>
          <p:nvPr/>
        </p:nvPicPr>
        <p:blipFill>
          <a:blip r:embed="rId3"/>
          <a:stretch>
            <a:fillRect/>
          </a:stretch>
        </p:blipFill>
        <p:spPr>
          <a:xfrm>
            <a:off x="191488" y="879892"/>
            <a:ext cx="7154717" cy="4024043"/>
          </a:xfrm>
          <a:prstGeom prst="rect">
            <a:avLst/>
          </a:prstGeom>
        </p:spPr>
      </p:pic>
      <p:sp>
        <p:nvSpPr>
          <p:cNvPr id="10" name="TextBox 9"/>
          <p:cNvSpPr txBox="1"/>
          <p:nvPr/>
        </p:nvSpPr>
        <p:spPr>
          <a:xfrm>
            <a:off x="166777" y="5106839"/>
            <a:ext cx="6096000" cy="1477328"/>
          </a:xfrm>
          <a:prstGeom prst="rect">
            <a:avLst/>
          </a:prstGeom>
          <a:noFill/>
        </p:spPr>
        <p:txBody>
          <a:bodyPr wrap="square" rtlCol="0">
            <a:spAutoFit/>
          </a:bodyPr>
          <a:lstStyle/>
          <a:p>
            <a:r>
              <a:rPr lang="ru-RU" b="1" dirty="0" smtClean="0">
                <a:latin typeface="Arial Narrow" pitchFamily="34" charset="0"/>
                <a:ea typeface="+mj-ea"/>
                <a:cs typeface="+mj-cs"/>
              </a:rPr>
              <a:t>Более десятка коммунальных машин приняли участие в параде коммунальной техники в Рузе. Смотр прошел в преддверии </a:t>
            </a:r>
            <a:r>
              <a:rPr lang="ru-RU" b="1" dirty="0" err="1" smtClean="0">
                <a:latin typeface="Arial Narrow" pitchFamily="34" charset="0"/>
                <a:ea typeface="+mj-ea"/>
                <a:cs typeface="+mj-cs"/>
              </a:rPr>
              <a:t>общеобластного</a:t>
            </a:r>
            <a:r>
              <a:rPr lang="ru-RU" b="1" dirty="0" smtClean="0">
                <a:latin typeface="Arial Narrow" pitchFamily="34" charset="0"/>
                <a:ea typeface="+mj-ea"/>
                <a:cs typeface="+mj-cs"/>
              </a:rPr>
              <a:t> субботника</a:t>
            </a:r>
            <a:r>
              <a:rPr lang="ru-RU" b="1" dirty="0" smtClean="0">
                <a:latin typeface="Arial Narrow" pitchFamily="34" charset="0"/>
                <a:ea typeface="+mj-ea"/>
                <a:cs typeface="+mj-cs"/>
              </a:rPr>
              <a:t>.</a:t>
            </a:r>
          </a:p>
          <a:p>
            <a:r>
              <a:rPr lang="ru-RU" b="1" dirty="0" smtClean="0">
                <a:latin typeface="Arial Narrow" pitchFamily="34" charset="0"/>
                <a:ea typeface="+mj-ea"/>
                <a:cs typeface="+mj-cs"/>
              </a:rPr>
              <a:t>Сразу </a:t>
            </a:r>
            <a:r>
              <a:rPr lang="ru-RU" b="1" dirty="0" smtClean="0">
                <a:latin typeface="Arial Narrow" pitchFamily="34" charset="0"/>
                <a:ea typeface="+mj-ea"/>
                <a:cs typeface="+mj-cs"/>
              </a:rPr>
              <a:t>после парада техника отправилась на уборку улиц и дворов.</a:t>
            </a:r>
            <a:endParaRPr lang="ru-RU" b="1" dirty="0" smtClean="0">
              <a:latin typeface="Arial Narrow" pitchFamily="34" charset="0"/>
              <a:ea typeface="+mj-ea"/>
              <a:cs typeface="+mj-cs"/>
            </a:endParaRPr>
          </a:p>
        </p:txBody>
      </p:sp>
      <p:pic>
        <p:nvPicPr>
          <p:cNvPr id="12" name="Рисунок 11" descr="36ce5769-030f-41fb-a017-379b7cdd68b5.jpg"/>
          <p:cNvPicPr>
            <a:picLocks noChangeAspect="1"/>
          </p:cNvPicPr>
          <p:nvPr/>
        </p:nvPicPr>
        <p:blipFill>
          <a:blip r:embed="rId4"/>
          <a:stretch>
            <a:fillRect/>
          </a:stretch>
        </p:blipFill>
        <p:spPr>
          <a:xfrm>
            <a:off x="7678946" y="2192547"/>
            <a:ext cx="3380118" cy="3380118"/>
          </a:xfrm>
          <a:prstGeom prst="rect">
            <a:avLst/>
          </a:prstGeom>
        </p:spPr>
      </p:pic>
    </p:spTree>
    <p:extLst>
      <p:ext uri="{BB962C8B-B14F-4D97-AF65-F5344CB8AC3E}">
        <p14:creationId xmlns:p14="http://schemas.microsoft.com/office/powerpoint/2010/main" xmlns="" val="1462683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IMG-20180416-WA0027.jpg"/>
          <p:cNvPicPr>
            <a:picLocks noChangeAspect="1"/>
          </p:cNvPicPr>
          <p:nvPr/>
        </p:nvPicPr>
        <p:blipFill>
          <a:blip r:embed="rId2"/>
          <a:stretch>
            <a:fillRect/>
          </a:stretch>
        </p:blipFill>
        <p:spPr>
          <a:xfrm>
            <a:off x="7048500" y="0"/>
            <a:ext cx="5143500" cy="6858000"/>
          </a:xfrm>
          <a:prstGeom prst="rect">
            <a:avLst/>
          </a:prstGeom>
        </p:spPr>
      </p:pic>
      <p:sp>
        <p:nvSpPr>
          <p:cNvPr id="7" name="TextBox 6"/>
          <p:cNvSpPr txBox="1"/>
          <p:nvPr/>
        </p:nvSpPr>
        <p:spPr>
          <a:xfrm>
            <a:off x="8755811" y="5268528"/>
            <a:ext cx="3640348" cy="147732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ДОРОЖНАЯ ИНФРАСТРУКТУРА</a:t>
            </a:r>
          </a:p>
          <a:p>
            <a:r>
              <a:rPr lang="ru-RU" b="1" dirty="0" smtClean="0">
                <a:latin typeface="Arial Narrow" pitchFamily="34" charset="0"/>
              </a:rPr>
              <a:t>Уборка придорожной полосы, смета, покраска бордюрного камня, очистка и ремонт остановочных павильонов </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b="56993"/>
          <a:stretch>
            <a:fillRect/>
          </a:stretch>
        </p:blipFill>
        <p:spPr bwMode="auto">
          <a:xfrm>
            <a:off x="4917057" y="3674853"/>
            <a:ext cx="2087592"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Рисунок 12" descr="IMG-20180416-WA0026.jpg"/>
          <p:cNvPicPr>
            <a:picLocks noChangeAspect="1"/>
          </p:cNvPicPr>
          <p:nvPr/>
        </p:nvPicPr>
        <p:blipFill>
          <a:blip r:embed="rId4"/>
          <a:stretch>
            <a:fillRect/>
          </a:stretch>
        </p:blipFill>
        <p:spPr>
          <a:xfrm>
            <a:off x="0" y="0"/>
            <a:ext cx="5143500" cy="6858000"/>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52823" y="1369388"/>
            <a:ext cx="364034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СУББОТНИК МБОУ "ОРЕШКОВСКАЯ СОШ"</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56993"/>
          <a:stretch>
            <a:fillRect/>
          </a:stretch>
        </p:blipFill>
        <p:spPr bwMode="auto">
          <a:xfrm>
            <a:off x="4597880" y="232914"/>
            <a:ext cx="2087592"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Рисунок 5" descr="IMG_0216.JPG"/>
          <p:cNvPicPr>
            <a:picLocks noChangeAspect="1"/>
          </p:cNvPicPr>
          <p:nvPr/>
        </p:nvPicPr>
        <p:blipFill>
          <a:blip r:embed="rId3" cstate="print"/>
          <a:stretch>
            <a:fillRect/>
          </a:stretch>
        </p:blipFill>
        <p:spPr>
          <a:xfrm>
            <a:off x="1" y="0"/>
            <a:ext cx="4080294" cy="3060220"/>
          </a:xfrm>
          <a:prstGeom prst="rect">
            <a:avLst/>
          </a:prstGeom>
        </p:spPr>
      </p:pic>
      <p:pic>
        <p:nvPicPr>
          <p:cNvPr id="10" name="Рисунок 9" descr="IMG_0218.JPG"/>
          <p:cNvPicPr>
            <a:picLocks noChangeAspect="1"/>
          </p:cNvPicPr>
          <p:nvPr/>
        </p:nvPicPr>
        <p:blipFill>
          <a:blip r:embed="rId4" cstate="print"/>
          <a:stretch>
            <a:fillRect/>
          </a:stretch>
        </p:blipFill>
        <p:spPr>
          <a:xfrm>
            <a:off x="8246853" y="0"/>
            <a:ext cx="3945147" cy="2958860"/>
          </a:xfrm>
          <a:prstGeom prst="rect">
            <a:avLst/>
          </a:prstGeom>
        </p:spPr>
      </p:pic>
      <p:pic>
        <p:nvPicPr>
          <p:cNvPr id="11" name="Рисунок 10" descr="IMG_0222.JPG"/>
          <p:cNvPicPr>
            <a:picLocks noChangeAspect="1"/>
          </p:cNvPicPr>
          <p:nvPr/>
        </p:nvPicPr>
        <p:blipFill>
          <a:blip r:embed="rId5" cstate="print"/>
          <a:stretch>
            <a:fillRect/>
          </a:stretch>
        </p:blipFill>
        <p:spPr>
          <a:xfrm>
            <a:off x="3853133" y="3150797"/>
            <a:ext cx="4781910" cy="3586432"/>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4453" y="998451"/>
            <a:ext cx="3640348" cy="369332"/>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СУББОТНИК п. БЕЛЯНАЯ ГОРА</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56993"/>
          <a:stretch>
            <a:fillRect/>
          </a:stretch>
        </p:blipFill>
        <p:spPr bwMode="auto">
          <a:xfrm>
            <a:off x="4597880" y="232914"/>
            <a:ext cx="2087592" cy="905774"/>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extBox 7"/>
          <p:cNvSpPr txBox="1"/>
          <p:nvPr/>
        </p:nvSpPr>
        <p:spPr>
          <a:xfrm>
            <a:off x="8764437" y="4019910"/>
            <a:ext cx="2984739" cy="1323439"/>
          </a:xfrm>
          <a:prstGeom prst="rect">
            <a:avLst/>
          </a:prstGeom>
          <a:noFill/>
        </p:spPr>
        <p:txBody>
          <a:bodyPr wrap="square" rtlCol="0">
            <a:spAutoFit/>
          </a:bodyPr>
          <a:lstStyle/>
          <a:p>
            <a:r>
              <a:rPr lang="ru-RU" sz="2000" b="1" dirty="0" smtClean="0"/>
              <a:t>АКТИВНОЙ ЖИТЕЛЬНИЦЕ, УЧАСТВОВАВШЕЙ В СУББОТНИКЕ 90 ЛЕТ</a:t>
            </a:r>
            <a:endParaRPr lang="ru-RU" sz="2000" b="1" dirty="0"/>
          </a:p>
        </p:txBody>
      </p:sp>
      <p:pic>
        <p:nvPicPr>
          <p:cNvPr id="12" name="Рисунок 11" descr="_L0t4ezPIvM.jpg"/>
          <p:cNvPicPr>
            <a:picLocks noChangeAspect="1"/>
          </p:cNvPicPr>
          <p:nvPr/>
        </p:nvPicPr>
        <p:blipFill>
          <a:blip r:embed="rId3"/>
          <a:srcRect t="34214" b="33711"/>
          <a:stretch>
            <a:fillRect/>
          </a:stretch>
        </p:blipFill>
        <p:spPr>
          <a:xfrm>
            <a:off x="164532" y="1708029"/>
            <a:ext cx="4088292" cy="2331269"/>
          </a:xfrm>
          <a:prstGeom prst="rect">
            <a:avLst/>
          </a:prstGeom>
        </p:spPr>
      </p:pic>
      <p:pic>
        <p:nvPicPr>
          <p:cNvPr id="13" name="Рисунок 12" descr="3o-9vKYLWmE.jpg"/>
          <p:cNvPicPr>
            <a:picLocks noChangeAspect="1"/>
          </p:cNvPicPr>
          <p:nvPr/>
        </p:nvPicPr>
        <p:blipFill>
          <a:blip r:embed="rId4"/>
          <a:srcRect l="12283" t="34465" r="13028" b="34214"/>
          <a:stretch>
            <a:fillRect/>
          </a:stretch>
        </p:blipFill>
        <p:spPr>
          <a:xfrm>
            <a:off x="8442939" y="0"/>
            <a:ext cx="3749061" cy="2794958"/>
          </a:xfrm>
          <a:prstGeom prst="rect">
            <a:avLst/>
          </a:prstGeom>
        </p:spPr>
      </p:pic>
      <p:pic>
        <p:nvPicPr>
          <p:cNvPr id="14" name="Рисунок 13" descr="UAQT6LtZWJc.jpg"/>
          <p:cNvPicPr>
            <a:picLocks noChangeAspect="1"/>
          </p:cNvPicPr>
          <p:nvPr/>
        </p:nvPicPr>
        <p:blipFill>
          <a:blip r:embed="rId5"/>
          <a:srcRect t="33711" b="33585"/>
          <a:stretch>
            <a:fillRect/>
          </a:stretch>
        </p:blipFill>
        <p:spPr>
          <a:xfrm>
            <a:off x="4451231" y="3959522"/>
            <a:ext cx="4280948" cy="2665563"/>
          </a:xfrm>
          <a:prstGeom prst="rect">
            <a:avLst/>
          </a:prstGeom>
        </p:spPr>
      </p:pic>
      <p:pic>
        <p:nvPicPr>
          <p:cNvPr id="15" name="Рисунок 14" descr="G43ecqmc5Po.jpg"/>
          <p:cNvPicPr>
            <a:picLocks noChangeAspect="1"/>
          </p:cNvPicPr>
          <p:nvPr/>
        </p:nvPicPr>
        <p:blipFill>
          <a:blip r:embed="rId6"/>
          <a:srcRect t="34088" b="34969"/>
          <a:stretch>
            <a:fillRect/>
          </a:stretch>
        </p:blipFill>
        <p:spPr>
          <a:xfrm>
            <a:off x="121398" y="4433977"/>
            <a:ext cx="3857625" cy="2122099"/>
          </a:xfrm>
          <a:prstGeom prst="rect">
            <a:avLst/>
          </a:prstGeom>
        </p:spPr>
      </p:pic>
      <p:pic>
        <p:nvPicPr>
          <p:cNvPr id="16" name="Рисунок 15" descr="vNWd22SZym4.jpg"/>
          <p:cNvPicPr>
            <a:picLocks noChangeAspect="1"/>
          </p:cNvPicPr>
          <p:nvPr/>
        </p:nvPicPr>
        <p:blipFill>
          <a:blip r:embed="rId7"/>
          <a:srcRect t="33836" b="34591"/>
          <a:stretch>
            <a:fillRect/>
          </a:stretch>
        </p:blipFill>
        <p:spPr>
          <a:xfrm>
            <a:off x="4451858" y="1164566"/>
            <a:ext cx="3857625" cy="2165230"/>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118557"/>
            <a:ext cx="3640348"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 СУББОТНИК РУЗА, КУЛЬТУРА, ОБРАЗОВАНИЕ, СПОРТ</a:t>
            </a:r>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b="56993"/>
          <a:stretch>
            <a:fillRect/>
          </a:stretch>
        </p:blipFill>
        <p:spPr bwMode="auto">
          <a:xfrm>
            <a:off x="5460521" y="1725284"/>
            <a:ext cx="3036498"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Рисунок 9" descr="48E52CF8-68B5-49D0-BCC4-8E9B307DDA6F.JPG"/>
          <p:cNvPicPr>
            <a:picLocks noChangeAspect="1"/>
          </p:cNvPicPr>
          <p:nvPr/>
        </p:nvPicPr>
        <p:blipFill>
          <a:blip r:embed="rId3"/>
          <a:stretch>
            <a:fillRect/>
          </a:stretch>
        </p:blipFill>
        <p:spPr>
          <a:xfrm>
            <a:off x="0" y="992038"/>
            <a:ext cx="5434642" cy="3056986"/>
          </a:xfrm>
          <a:prstGeom prst="rect">
            <a:avLst/>
          </a:prstGeom>
        </p:spPr>
      </p:pic>
      <p:pic>
        <p:nvPicPr>
          <p:cNvPr id="11" name="Рисунок 10" descr="IMG_4645.JPG"/>
          <p:cNvPicPr>
            <a:picLocks noChangeAspect="1"/>
          </p:cNvPicPr>
          <p:nvPr/>
        </p:nvPicPr>
        <p:blipFill>
          <a:blip r:embed="rId4"/>
          <a:stretch>
            <a:fillRect/>
          </a:stretch>
        </p:blipFill>
        <p:spPr>
          <a:xfrm rot="5400000">
            <a:off x="8501811" y="527170"/>
            <a:ext cx="4217359" cy="3163019"/>
          </a:xfrm>
          <a:prstGeom prst="rect">
            <a:avLst/>
          </a:prstGeom>
        </p:spPr>
      </p:pic>
      <p:pic>
        <p:nvPicPr>
          <p:cNvPr id="17" name="Рисунок 16" descr="IMG_4637.JPG"/>
          <p:cNvPicPr>
            <a:picLocks noChangeAspect="1"/>
          </p:cNvPicPr>
          <p:nvPr/>
        </p:nvPicPr>
        <p:blipFill>
          <a:blip r:embed="rId5">
            <a:lum bright="-10000" contrast="-10000"/>
          </a:blip>
          <a:stretch>
            <a:fillRect/>
          </a:stretch>
        </p:blipFill>
        <p:spPr>
          <a:xfrm>
            <a:off x="5020574" y="3656163"/>
            <a:ext cx="4037162" cy="3027872"/>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0"/>
            <a:ext cx="8229600" cy="10610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Заголовок 3"/>
          <p:cNvSpPr>
            <a:spLocks noGrp="1"/>
          </p:cNvSpPr>
          <p:nvPr>
            <p:ph type="title"/>
          </p:nvPr>
        </p:nvSpPr>
        <p:spPr>
          <a:xfrm>
            <a:off x="5900466" y="3571336"/>
            <a:ext cx="5175849" cy="2855343"/>
          </a:xfrm>
        </p:spPr>
        <p:style>
          <a:lnRef idx="2">
            <a:schemeClr val="accent3"/>
          </a:lnRef>
          <a:fillRef idx="1">
            <a:schemeClr val="lt1"/>
          </a:fillRef>
          <a:effectRef idx="0">
            <a:schemeClr val="accent3"/>
          </a:effectRef>
          <a:fontRef idx="minor">
            <a:schemeClr val="dk1"/>
          </a:fontRef>
        </p:style>
        <p:txBody>
          <a:bodyPr>
            <a:normAutofit fontScale="90000"/>
          </a:bodyPr>
          <a:lstStyle/>
          <a:p>
            <a:pPr algn="l" fontAlgn="base"/>
            <a:r>
              <a:rPr lang="ru-RU" sz="1800" i="1" dirty="0" smtClean="0"/>
              <a:t>Очень приятно, что с каждым годом все больше людей выходят во дворы, выходят на общественные территории, наводят порядок. Этот год юбилейный для городского округа Руза, особо важно сделать его красивым, приятным для посещения гостей. Вы постоянно в лидирующих муниципалитетах, которые участвуют во всех государственных программах</a:t>
            </a:r>
            <a:br>
              <a:rPr lang="ru-RU" sz="1800" i="1" dirty="0" smtClean="0"/>
            </a:br>
            <a:r>
              <a:rPr lang="ru-RU" sz="1800" i="1" dirty="0" smtClean="0"/>
              <a:t>— </a:t>
            </a:r>
            <a:r>
              <a:rPr lang="ru-RU" sz="1800" b="1" i="1" dirty="0" smtClean="0">
                <a:latin typeface="Arial Black" pitchFamily="34" charset="0"/>
              </a:rPr>
              <a:t>Дмитрий Пестов, заместитель председателя правительства Московской области.</a:t>
            </a:r>
            <a:r>
              <a:rPr lang="ru-RU" sz="1800" i="1" dirty="0" smtClean="0"/>
              <a:t/>
            </a:r>
            <a:br>
              <a:rPr lang="ru-RU" sz="1800" i="1" dirty="0" smtClean="0"/>
            </a:br>
            <a:endParaRPr lang="ru-RU" sz="1800" b="1" dirty="0">
              <a:latin typeface="Arial Narrow" pitchFamily="34" charset="0"/>
            </a:endParaRPr>
          </a:p>
        </p:txBody>
      </p:sp>
      <p:pic>
        <p:nvPicPr>
          <p:cNvPr id="5" name="Рисунок 4" descr="57rHXkIDH-U.jpg"/>
          <p:cNvPicPr>
            <a:picLocks noChangeAspect="1"/>
          </p:cNvPicPr>
          <p:nvPr/>
        </p:nvPicPr>
        <p:blipFill>
          <a:blip r:embed="rId3"/>
          <a:stretch>
            <a:fillRect/>
          </a:stretch>
        </p:blipFill>
        <p:spPr>
          <a:xfrm>
            <a:off x="0" y="1131499"/>
            <a:ext cx="5062268" cy="5062268"/>
          </a:xfrm>
          <a:prstGeom prst="rect">
            <a:avLst/>
          </a:prstGeom>
        </p:spPr>
      </p:pic>
      <p:pic>
        <p:nvPicPr>
          <p:cNvPr id="6" name="Рисунок 5" descr="Ri8jl2dBPTM.jpg"/>
          <p:cNvPicPr>
            <a:picLocks noChangeAspect="1"/>
          </p:cNvPicPr>
          <p:nvPr/>
        </p:nvPicPr>
        <p:blipFill>
          <a:blip r:embed="rId4"/>
          <a:srcRect t="19245" b="38365"/>
          <a:stretch>
            <a:fillRect/>
          </a:stretch>
        </p:blipFill>
        <p:spPr>
          <a:xfrm>
            <a:off x="7850039" y="0"/>
            <a:ext cx="4341961" cy="3286664"/>
          </a:xfrm>
          <a:prstGeom prst="rect">
            <a:avLst/>
          </a:prstGeom>
        </p:spPr>
      </p:pic>
    </p:spTree>
    <p:extLst>
      <p:ext uri="{BB962C8B-B14F-4D97-AF65-F5344CB8AC3E}">
        <p14:creationId xmlns:p14="http://schemas.microsoft.com/office/powerpoint/2010/main" xmlns="" val="146268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4675516" y="0"/>
            <a:ext cx="7516483" cy="10610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Заголовок 3"/>
          <p:cNvSpPr>
            <a:spLocks noGrp="1"/>
          </p:cNvSpPr>
          <p:nvPr>
            <p:ph type="title"/>
          </p:nvPr>
        </p:nvSpPr>
        <p:spPr>
          <a:xfrm>
            <a:off x="6676845" y="3036500"/>
            <a:ext cx="4813541" cy="1604512"/>
          </a:xfrm>
        </p:spPr>
        <p:txBody>
          <a:bodyPr>
            <a:normAutofit fontScale="90000"/>
          </a:bodyPr>
          <a:lstStyle/>
          <a:p>
            <a:pPr algn="l" fontAlgn="base"/>
            <a:r>
              <a:rPr lang="ru-RU" sz="1800" b="1" dirty="0" smtClean="0"/>
              <a:t>В </a:t>
            </a:r>
            <a:r>
              <a:rPr lang="ru-RU" sz="2000" b="1" dirty="0" smtClean="0">
                <a:latin typeface="Arial Narrow" pitchFamily="34" charset="0"/>
              </a:rPr>
              <a:t>СКВЕРЕ НА СРЕДНЕ-ЗАРЕЦКОЙ СОВМЕСТНО ПРОИЗВЕЛИ ВЫСАДКУ САЖЕНЦЕВ ЕЛИ И ВЕРБЫ, В АКЦИИ ПОСАДКИ ПРИНЯЛИ УЧАСТИЕ:  </a:t>
            </a:r>
            <a:br>
              <a:rPr lang="ru-RU" sz="2000" b="1" dirty="0" smtClean="0">
                <a:latin typeface="Arial Narrow" pitchFamily="34" charset="0"/>
              </a:rPr>
            </a:br>
            <a:r>
              <a:rPr lang="ru-RU" sz="2000" b="1" dirty="0" smtClean="0">
                <a:latin typeface="Arial Narrow" pitchFamily="34" charset="0"/>
              </a:rPr>
              <a:t>ДМИТРИЙ ВЛАДИМИРОВИЧ ПЕСТОВ,  МАКСИМ ВИКТОРОВИЧ ТАРХАНОВ  И ЧЛЕНЫ АССОЦИАЦИИ ЗАМЕЩАЮЩИХ СЕМЕЙ «СОДРУЖЕСТВО»</a:t>
            </a:r>
            <a:endParaRPr lang="ru-RU" sz="2000" b="1" dirty="0" smtClean="0">
              <a:latin typeface="Arial Narrow" pitchFamily="34" charset="0"/>
            </a:endParaRPr>
          </a:p>
        </p:txBody>
      </p:sp>
      <p:pic>
        <p:nvPicPr>
          <p:cNvPr id="7" name="Рисунок 6" descr="cdf19b07038b668f906774f326a7b25a.jpg"/>
          <p:cNvPicPr>
            <a:picLocks noChangeAspect="1"/>
          </p:cNvPicPr>
          <p:nvPr/>
        </p:nvPicPr>
        <p:blipFill>
          <a:blip r:embed="rId3">
            <a:lum contrast="10000"/>
          </a:blip>
          <a:stretch>
            <a:fillRect/>
          </a:stretch>
        </p:blipFill>
        <p:spPr>
          <a:xfrm>
            <a:off x="0" y="0"/>
            <a:ext cx="4113362" cy="2742241"/>
          </a:xfrm>
          <a:prstGeom prst="rect">
            <a:avLst/>
          </a:prstGeom>
        </p:spPr>
      </p:pic>
      <p:pic>
        <p:nvPicPr>
          <p:cNvPr id="8"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t="49246"/>
          <a:stretch>
            <a:fillRect/>
          </a:stretch>
        </p:blipFill>
        <p:spPr bwMode="auto">
          <a:xfrm>
            <a:off x="6728604" y="5251170"/>
            <a:ext cx="5463396" cy="1606830"/>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4753155" y="1173192"/>
            <a:ext cx="3433313"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ea typeface="+mj-ea"/>
                <a:cs typeface="+mj-cs"/>
              </a:rPr>
              <a:t>ГЕНЕРАЛЬНУЮ УБОРКУ В ПАРКЕ  СОВМЕСТИЛИ С ПОСАДКОЙ ДЕРЕВЬЕВ</a:t>
            </a:r>
            <a:endParaRPr lang="ru-RU" b="1" dirty="0" smtClean="0">
              <a:latin typeface="Arial Narrow" pitchFamily="34" charset="0"/>
              <a:ea typeface="+mj-ea"/>
              <a:cs typeface="+mj-cs"/>
            </a:endParaRPr>
          </a:p>
        </p:txBody>
      </p:sp>
      <p:sp>
        <p:nvSpPr>
          <p:cNvPr id="10" name="TextBox 9"/>
          <p:cNvSpPr txBox="1"/>
          <p:nvPr/>
        </p:nvSpPr>
        <p:spPr>
          <a:xfrm>
            <a:off x="241539" y="3838752"/>
            <a:ext cx="1854679" cy="707886"/>
          </a:xfrm>
          <a:prstGeom prst="rect">
            <a:avLst/>
          </a:prstGeom>
          <a:noFill/>
        </p:spPr>
        <p:txBody>
          <a:bodyPr wrap="square" rtlCol="0">
            <a:spAutoFit/>
          </a:bodyPr>
          <a:lstStyle/>
          <a:p>
            <a:r>
              <a:rPr lang="ru-RU" sz="2000" b="1" dirty="0" smtClean="0">
                <a:solidFill>
                  <a:schemeClr val="dk1"/>
                </a:solidFill>
                <a:latin typeface="Arial Narrow" pitchFamily="34" charset="0"/>
              </a:rPr>
              <a:t>ЗАЛОЖИЛИ НОВЫЕ АЛЛЕИ</a:t>
            </a:r>
            <a:endParaRPr lang="ru-RU" sz="2000" b="1" dirty="0" smtClean="0">
              <a:solidFill>
                <a:schemeClr val="dk1"/>
              </a:solidFill>
              <a:latin typeface="Arial Narrow" pitchFamily="34" charset="0"/>
            </a:endParaRPr>
          </a:p>
        </p:txBody>
      </p:sp>
      <p:pic>
        <p:nvPicPr>
          <p:cNvPr id="11" name="Рисунок 10" descr="lsnC0OQuhdI.jpg"/>
          <p:cNvPicPr>
            <a:picLocks noChangeAspect="1"/>
          </p:cNvPicPr>
          <p:nvPr/>
        </p:nvPicPr>
        <p:blipFill>
          <a:blip r:embed="rId4"/>
          <a:srcRect b="4960"/>
          <a:stretch>
            <a:fillRect/>
          </a:stretch>
        </p:blipFill>
        <p:spPr>
          <a:xfrm>
            <a:off x="2321943" y="2770517"/>
            <a:ext cx="4173747" cy="3966713"/>
          </a:xfrm>
          <a:prstGeom prst="rect">
            <a:avLst/>
          </a:prstGeom>
        </p:spPr>
      </p:pic>
    </p:spTree>
    <p:extLst>
      <p:ext uri="{BB962C8B-B14F-4D97-AF65-F5344CB8AC3E}">
        <p14:creationId xmlns:p14="http://schemas.microsoft.com/office/powerpoint/2010/main" xmlns="" val="146268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4675516" y="0"/>
            <a:ext cx="7516483" cy="10610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Заголовок 3"/>
          <p:cNvSpPr>
            <a:spLocks noGrp="1"/>
          </p:cNvSpPr>
          <p:nvPr>
            <p:ph type="title"/>
          </p:nvPr>
        </p:nvSpPr>
        <p:spPr>
          <a:xfrm>
            <a:off x="871269" y="4684146"/>
            <a:ext cx="3528203" cy="1604512"/>
          </a:xfrm>
        </p:spPr>
        <p:style>
          <a:lnRef idx="2">
            <a:schemeClr val="accent3"/>
          </a:lnRef>
          <a:fillRef idx="1">
            <a:schemeClr val="lt1"/>
          </a:fillRef>
          <a:effectRef idx="0">
            <a:schemeClr val="accent3"/>
          </a:effectRef>
          <a:fontRef idx="minor">
            <a:schemeClr val="dk1"/>
          </a:fontRef>
        </p:style>
        <p:txBody>
          <a:bodyPr>
            <a:normAutofit/>
          </a:bodyPr>
          <a:lstStyle/>
          <a:p>
            <a:pPr algn="l" fontAlgn="base"/>
            <a:r>
              <a:rPr lang="ru-RU" sz="2800" b="1" dirty="0" smtClean="0">
                <a:latin typeface="Arial Narrow" pitchFamily="34" charset="0"/>
              </a:rPr>
              <a:t>ПОЛЕВАЯ КУХНЯ </a:t>
            </a:r>
            <a:endParaRPr lang="ru-RU" sz="2800" b="1" dirty="0" smtClean="0">
              <a:latin typeface="Arial Narrow" pitchFamily="34" charset="0"/>
            </a:endParaRPr>
          </a:p>
        </p:txBody>
      </p:sp>
      <p:pic>
        <p:nvPicPr>
          <p:cNvPr id="8" name="Picture 2" descr="C:\Users\админ\Desktop\субботники рассада\логотип\футболки, кепки, флажки.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t="49246"/>
          <a:stretch>
            <a:fillRect/>
          </a:stretch>
        </p:blipFill>
        <p:spPr bwMode="auto">
          <a:xfrm>
            <a:off x="4255558" y="1199072"/>
            <a:ext cx="4399611" cy="129396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8758687" y="1492370"/>
            <a:ext cx="3433313"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ea typeface="+mj-ea"/>
                <a:cs typeface="+mj-cs"/>
              </a:rPr>
              <a:t>ГЕНЕРАЛЬНУЮ УБОРКУ В ПАРКЕ  СОВМЕСТИЛИ С ПОСАДКОЙ ДЕРЕВЬЕВ</a:t>
            </a:r>
            <a:endParaRPr lang="ru-RU" b="1" dirty="0" smtClean="0">
              <a:latin typeface="Arial Narrow" pitchFamily="34" charset="0"/>
              <a:ea typeface="+mj-ea"/>
              <a:cs typeface="+mj-cs"/>
            </a:endParaRPr>
          </a:p>
        </p:txBody>
      </p:sp>
      <p:pic>
        <p:nvPicPr>
          <p:cNvPr id="12" name="Рисунок 11" descr="многодетные семьи Пестов Д.В. Тарханов М.В..jpg"/>
          <p:cNvPicPr>
            <a:picLocks noChangeAspect="1"/>
          </p:cNvPicPr>
          <p:nvPr/>
        </p:nvPicPr>
        <p:blipFill>
          <a:blip r:embed="rId4" cstate="print"/>
          <a:srcRect r="16835"/>
          <a:stretch>
            <a:fillRect/>
          </a:stretch>
        </p:blipFill>
        <p:spPr>
          <a:xfrm>
            <a:off x="0" y="0"/>
            <a:ext cx="4347713" cy="3920863"/>
          </a:xfrm>
          <a:prstGeom prst="rect">
            <a:avLst/>
          </a:prstGeom>
        </p:spPr>
      </p:pic>
      <p:pic>
        <p:nvPicPr>
          <p:cNvPr id="13" name="Рисунок 12" descr="раздача полевой кухни.jpg"/>
          <p:cNvPicPr>
            <a:picLocks noChangeAspect="1"/>
          </p:cNvPicPr>
          <p:nvPr/>
        </p:nvPicPr>
        <p:blipFill>
          <a:blip r:embed="rId5" cstate="print"/>
          <a:stretch>
            <a:fillRect/>
          </a:stretch>
        </p:blipFill>
        <p:spPr>
          <a:xfrm>
            <a:off x="6366294" y="2467155"/>
            <a:ext cx="5564037" cy="4235569"/>
          </a:xfrm>
          <a:prstGeom prst="rect">
            <a:avLst/>
          </a:prstGeom>
        </p:spPr>
      </p:pic>
    </p:spTree>
    <p:extLst>
      <p:ext uri="{BB962C8B-B14F-4D97-AF65-F5344CB8AC3E}">
        <p14:creationId xmlns:p14="http://schemas.microsoft.com/office/powerpoint/2010/main" xmlns="" val="146268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0"/>
            <a:ext cx="12192000" cy="106104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Заголовок 3"/>
          <p:cNvSpPr>
            <a:spLocks noGrp="1"/>
          </p:cNvSpPr>
          <p:nvPr>
            <p:ph type="title"/>
          </p:nvPr>
        </p:nvSpPr>
        <p:spPr>
          <a:xfrm>
            <a:off x="0" y="5303838"/>
            <a:ext cx="6849374" cy="1143000"/>
          </a:xfrm>
        </p:spPr>
        <p:txBody>
          <a:bodyPr>
            <a:normAutofit/>
          </a:bodyPr>
          <a:lstStyle/>
          <a:p>
            <a:r>
              <a:rPr lang="ru-RU" sz="1800" b="1" dirty="0" smtClean="0">
                <a:latin typeface="Arial Narrow" pitchFamily="34" charset="0"/>
              </a:rPr>
              <a:t>ОБЩЕЕ КОЛИЧЕСТВО УЧАСТНИКОВ БОЛЕЕ 3 000 ЧЕЛ</a:t>
            </a:r>
            <a:endParaRPr lang="ru-RU" sz="1800" b="1" dirty="0">
              <a:latin typeface="Arial Narrow" pitchFamily="34" charset="0"/>
            </a:endParaRPr>
          </a:p>
        </p:txBody>
      </p:sp>
      <p:pic>
        <p:nvPicPr>
          <p:cNvPr id="5" name="Рисунок 4" descr="IMG_3312.JPG"/>
          <p:cNvPicPr>
            <a:picLocks noChangeAspect="1"/>
          </p:cNvPicPr>
          <p:nvPr/>
        </p:nvPicPr>
        <p:blipFill>
          <a:blip r:embed="rId3"/>
          <a:stretch>
            <a:fillRect/>
          </a:stretch>
        </p:blipFill>
        <p:spPr>
          <a:xfrm>
            <a:off x="135500" y="1224949"/>
            <a:ext cx="5325021" cy="3551747"/>
          </a:xfrm>
          <a:prstGeom prst="rect">
            <a:avLst/>
          </a:prstGeom>
        </p:spPr>
      </p:pic>
      <p:sp>
        <p:nvSpPr>
          <p:cNvPr id="6" name="TextBox 5"/>
          <p:cNvSpPr txBox="1"/>
          <p:nvPr/>
        </p:nvSpPr>
        <p:spPr>
          <a:xfrm>
            <a:off x="5883213" y="1061049"/>
            <a:ext cx="6193767" cy="1754326"/>
          </a:xfrm>
          <a:prstGeom prst="rect">
            <a:avLst/>
          </a:prstGeom>
          <a:noFill/>
        </p:spPr>
        <p:txBody>
          <a:bodyPr wrap="square" rtlCol="0">
            <a:spAutoFit/>
          </a:bodyPr>
          <a:lstStyle/>
          <a:p>
            <a:r>
              <a:rPr lang="ru-RU" b="1" dirty="0" smtClean="0">
                <a:latin typeface="Arial Narrow" pitchFamily="34" charset="0"/>
              </a:rPr>
              <a:t>РАБОТНИКИ ПРЕДПРИЯТИЙ, ОРГАНИЗАЦИЙ, УПРАВЛЯЮЩИХ КОМПАНИЙ, ШКОЛЫ, ДЕТСКИЕ САДЫ, ДЕТСКИЙ ДОМ, ОБЩЕСТВЕННЫЕ ОРГАНИЗАЦИИ, ВОЛОНТЕРЫ, СЛУЖАЩИЕ АДМИНИСТРАЦИИ И МУНИЦИПАЛЬНЫХ ОРГАНИЗАЦИЙ, ИНДИВИДУАЛЬНЫЕ ПРЕДПРИНИМАТЕЛИ, МБУ РГО "БЛАГОУСТРОЙСТВО"</a:t>
            </a:r>
            <a:endParaRPr lang="ru-RU" b="1" dirty="0">
              <a:latin typeface="Arial Narrow" pitchFamily="34" charset="0"/>
            </a:endParaRPr>
          </a:p>
        </p:txBody>
      </p:sp>
      <p:pic>
        <p:nvPicPr>
          <p:cNvPr id="7" name="Рисунок 6" descr="IMG_3296.JPG"/>
          <p:cNvPicPr>
            <a:picLocks noChangeAspect="1"/>
          </p:cNvPicPr>
          <p:nvPr/>
        </p:nvPicPr>
        <p:blipFill>
          <a:blip r:embed="rId4"/>
          <a:stretch>
            <a:fillRect/>
          </a:stretch>
        </p:blipFill>
        <p:spPr>
          <a:xfrm>
            <a:off x="6818462" y="3214297"/>
            <a:ext cx="4922089" cy="3281393"/>
          </a:xfrm>
          <a:prstGeom prst="rect">
            <a:avLst/>
          </a:prstGeom>
        </p:spPr>
      </p:pic>
    </p:spTree>
    <p:extLst>
      <p:ext uri="{BB962C8B-B14F-4D97-AF65-F5344CB8AC3E}">
        <p14:creationId xmlns:p14="http://schemas.microsoft.com/office/powerpoint/2010/main" xmlns="" val="146268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LpJ5tOM7PYs.jpg"/>
          <p:cNvPicPr>
            <a:picLocks noChangeAspect="1"/>
          </p:cNvPicPr>
          <p:nvPr/>
        </p:nvPicPr>
        <p:blipFill>
          <a:blip r:embed="rId2"/>
          <a:stretch>
            <a:fillRect/>
          </a:stretch>
        </p:blipFill>
        <p:spPr>
          <a:xfrm>
            <a:off x="9989389" y="3554083"/>
            <a:ext cx="2202611" cy="3303917"/>
          </a:xfrm>
          <a:prstGeom prst="rect">
            <a:avLst/>
          </a:prstGeom>
        </p:spPr>
      </p:pic>
      <p:sp>
        <p:nvSpPr>
          <p:cNvPr id="7" name="TextBox 6"/>
          <p:cNvSpPr txBox="1"/>
          <p:nvPr/>
        </p:nvSpPr>
        <p:spPr>
          <a:xfrm>
            <a:off x="4408099" y="1000665"/>
            <a:ext cx="5434641" cy="203132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dirty="0" smtClean="0"/>
              <a:t> </a:t>
            </a:r>
            <a:r>
              <a:rPr lang="ru-RU" dirty="0" smtClean="0">
                <a:latin typeface="Arial Narrow" pitchFamily="34" charset="0"/>
              </a:rPr>
              <a:t>В ХОДЕ ПРОВЕДЕНИЯ СУББОТНИКА </a:t>
            </a:r>
            <a:r>
              <a:rPr lang="ru-RU" b="1" dirty="0" smtClean="0">
                <a:latin typeface="Arial Narrow" pitchFamily="34" charset="0"/>
              </a:rPr>
              <a:t>БЫЛО ЗАДЕЙСТВОВАНО </a:t>
            </a:r>
            <a:r>
              <a:rPr lang="ru-RU" dirty="0" smtClean="0">
                <a:latin typeface="Arial Narrow" pitchFamily="34" charset="0"/>
              </a:rPr>
              <a:t>БОЛЕЕ </a:t>
            </a:r>
            <a:r>
              <a:rPr lang="ru-RU" b="1" dirty="0" smtClean="0">
                <a:latin typeface="Arial Narrow" pitchFamily="34" charset="0"/>
              </a:rPr>
              <a:t>78 ЕД.ТЕХНИКИ</a:t>
            </a:r>
            <a:r>
              <a:rPr lang="ru-RU" dirty="0" smtClean="0">
                <a:latin typeface="Arial Narrow" pitchFamily="34" charset="0"/>
              </a:rPr>
              <a:t>. УБРАНЫ ТЕРРИТОРИИ </a:t>
            </a:r>
            <a:r>
              <a:rPr lang="ru-RU" b="1" dirty="0" smtClean="0">
                <a:latin typeface="Arial Narrow" pitchFamily="34" charset="0"/>
              </a:rPr>
              <a:t>38 ПАРКОВ/СКВЕРОВ</a:t>
            </a:r>
            <a:r>
              <a:rPr lang="ru-RU" dirty="0" smtClean="0">
                <a:latin typeface="Arial Narrow" pitchFamily="34" charset="0"/>
              </a:rPr>
              <a:t>, </a:t>
            </a:r>
            <a:r>
              <a:rPr lang="ru-RU" b="1" dirty="0" smtClean="0">
                <a:latin typeface="Arial Narrow" pitchFamily="34" charset="0"/>
              </a:rPr>
              <a:t>100 </a:t>
            </a:r>
            <a:r>
              <a:rPr lang="ru-RU" dirty="0" smtClean="0">
                <a:latin typeface="Arial Narrow" pitchFamily="34" charset="0"/>
              </a:rPr>
              <a:t>ДЕТСКИХ ИГРОВЫХ </a:t>
            </a:r>
            <a:r>
              <a:rPr lang="ru-RU" b="1" dirty="0" smtClean="0">
                <a:latin typeface="Arial Narrow" pitchFamily="34" charset="0"/>
              </a:rPr>
              <a:t>ПЛОЩАДОК</a:t>
            </a:r>
            <a:r>
              <a:rPr lang="ru-RU" dirty="0" smtClean="0">
                <a:latin typeface="Arial Narrow" pitchFamily="34" charset="0"/>
              </a:rPr>
              <a:t>, </a:t>
            </a:r>
            <a:r>
              <a:rPr lang="ru-RU" b="1" dirty="0" smtClean="0">
                <a:latin typeface="Arial Narrow" pitchFamily="34" charset="0"/>
              </a:rPr>
              <a:t>100 ДВОРОВЫХ </a:t>
            </a:r>
            <a:r>
              <a:rPr lang="ru-RU" dirty="0" smtClean="0">
                <a:latin typeface="Arial Narrow" pitchFamily="34" charset="0"/>
              </a:rPr>
              <a:t>ТЕРРИТОРИЙ, </a:t>
            </a:r>
            <a:r>
              <a:rPr lang="ru-RU" b="1" dirty="0" smtClean="0">
                <a:latin typeface="Arial Narrow" pitchFamily="34" charset="0"/>
              </a:rPr>
              <a:t>104 ВОИНСКИХ ЗАХОРОНЕНИЯ</a:t>
            </a:r>
            <a:r>
              <a:rPr lang="ru-RU" dirty="0" smtClean="0">
                <a:latin typeface="Arial Narrow" pitchFamily="34" charset="0"/>
              </a:rPr>
              <a:t>. ОТРЕМОНТИРОВАНО И ПОКРАШЕНО БОЛЕЕ </a:t>
            </a:r>
            <a:r>
              <a:rPr lang="ru-RU" b="1" dirty="0" smtClean="0">
                <a:latin typeface="Arial Narrow" pitchFamily="34" charset="0"/>
              </a:rPr>
              <a:t>626 МАЛЫХ АРХИТЕКТУРНЫХ ФОРМ И ОГРАЖДЕНИЙ.</a:t>
            </a:r>
            <a:endParaRPr lang="ru-RU" b="1" dirty="0">
              <a:latin typeface="Arial Narrow" pitchFamily="34" charset="0"/>
            </a:endParaRPr>
          </a:p>
        </p:txBody>
      </p:sp>
      <p:pic>
        <p:nvPicPr>
          <p:cNvPr id="8" name="Рисунок 7" descr="LA9Gp4xynCI.jpg"/>
          <p:cNvPicPr>
            <a:picLocks noChangeAspect="1"/>
          </p:cNvPicPr>
          <p:nvPr/>
        </p:nvPicPr>
        <p:blipFill>
          <a:blip r:embed="rId3"/>
          <a:stretch>
            <a:fillRect/>
          </a:stretch>
        </p:blipFill>
        <p:spPr>
          <a:xfrm>
            <a:off x="0" y="0"/>
            <a:ext cx="3795623" cy="5060830"/>
          </a:xfrm>
          <a:prstGeom prst="rect">
            <a:avLst/>
          </a:prstGeom>
        </p:spPr>
      </p:pic>
      <p:pic>
        <p:nvPicPr>
          <p:cNvPr id="9" name="Picture 2" descr="C:\Users\админ\Desktop\субботники рассада\логотип\футболки, кепки, флажки.jpg"/>
          <p:cNvPicPr>
            <a:picLocks noChangeAspect="1" noChangeArrowheads="1"/>
          </p:cNvPicPr>
          <p:nvPr/>
        </p:nvPicPr>
        <p:blipFill>
          <a:blip r:embed="rId4">
            <a:extLst>
              <a:ext uri="{28A0092B-C50C-407E-A947-70E740481C1C}">
                <a14:useLocalDpi xmlns:a14="http://schemas.microsoft.com/office/drawing/2010/main" xmlns="" val="0"/>
              </a:ext>
            </a:extLst>
          </a:blip>
          <a:srcRect b="56993"/>
          <a:stretch>
            <a:fillRect/>
          </a:stretch>
        </p:blipFill>
        <p:spPr bwMode="auto">
          <a:xfrm>
            <a:off x="0" y="1"/>
            <a:ext cx="12192000"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Рисунок 9" descr="yW0YZeTHhpc.jpg"/>
          <p:cNvPicPr>
            <a:picLocks noChangeAspect="1"/>
          </p:cNvPicPr>
          <p:nvPr/>
        </p:nvPicPr>
        <p:blipFill>
          <a:blip r:embed="rId5"/>
          <a:stretch>
            <a:fillRect/>
          </a:stretch>
        </p:blipFill>
        <p:spPr>
          <a:xfrm>
            <a:off x="4770408" y="3096884"/>
            <a:ext cx="4796286" cy="3597215"/>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08166" y="2700068"/>
            <a:ext cx="4451231"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dirty="0" smtClean="0">
                <a:latin typeface="Arial Narrow" pitchFamily="34" charset="0"/>
              </a:rPr>
              <a:t> </a:t>
            </a:r>
            <a:r>
              <a:rPr lang="ru-RU" b="1" dirty="0" smtClean="0">
                <a:latin typeface="Arial Narrow" pitchFamily="34" charset="0"/>
              </a:rPr>
              <a:t>МЕДИАСУББОТНИК ПРОВЕЛИ В РУЗСКОМ ГОРОДСКОМ ОКРУГЕ НА МЕСТЕ ПЕРВОГО ЗАХОРОНЕНИЯ ЗОИ КОСМОДЕМЬЯНСКОЙ</a:t>
            </a:r>
            <a:endParaRPr lang="ru-RU" b="1" dirty="0">
              <a:latin typeface="Arial Narrow" pitchFamily="34" charset="0"/>
            </a:endParaRPr>
          </a:p>
        </p:txBody>
      </p:sp>
      <p:pic>
        <p:nvPicPr>
          <p:cNvPr id="6" name="Рисунок 5" descr="_YZGPbleyzA.jpg"/>
          <p:cNvPicPr>
            <a:picLocks noChangeAspect="1"/>
          </p:cNvPicPr>
          <p:nvPr/>
        </p:nvPicPr>
        <p:blipFill>
          <a:blip r:embed="rId2"/>
          <a:stretch>
            <a:fillRect/>
          </a:stretch>
        </p:blipFill>
        <p:spPr>
          <a:xfrm>
            <a:off x="269117" y="1535502"/>
            <a:ext cx="6335626" cy="4201064"/>
          </a:xfrm>
          <a:prstGeom prst="rect">
            <a:avLst/>
          </a:prstGeom>
        </p:spPr>
      </p:pic>
      <p:pic>
        <p:nvPicPr>
          <p:cNvPr id="9" name="Picture 2" descr="C:\Users\админ\Desktop\субботники рассада\логотип\футболки, кепки, флажки.jpg"/>
          <p:cNvPicPr>
            <a:picLocks noChangeAspect="1" noChangeArrowheads="1"/>
          </p:cNvPicPr>
          <p:nvPr/>
        </p:nvPicPr>
        <p:blipFill>
          <a:blip r:embed="rId3">
            <a:extLst>
              <a:ext uri="{28A0092B-C50C-407E-A947-70E740481C1C}">
                <a14:useLocalDpi xmlns:a14="http://schemas.microsoft.com/office/drawing/2010/main" xmlns="" val="0"/>
              </a:ext>
            </a:extLst>
          </a:blip>
          <a:srcRect b="56993"/>
          <a:stretch>
            <a:fillRect/>
          </a:stretch>
        </p:blipFill>
        <p:spPr bwMode="auto">
          <a:xfrm>
            <a:off x="0" y="1"/>
            <a:ext cx="12192000" cy="90577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1620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177178" y="983411"/>
            <a:ext cx="4451231" cy="120032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ru-RU" b="1" dirty="0" smtClean="0">
                <a:latin typeface="Arial Narrow" pitchFamily="34" charset="0"/>
              </a:rPr>
              <a:t>ЖИТЕЛИ Д.КОНТЕМИРОВО. </a:t>
            </a:r>
          </a:p>
          <a:p>
            <a:r>
              <a:rPr lang="ru-RU" b="1" dirty="0" smtClean="0">
                <a:latin typeface="Arial Narrow" pitchFamily="34" charset="0"/>
              </a:rPr>
              <a:t>ОРГАНИЗОВАЛИ СУББОТНИК </a:t>
            </a:r>
          </a:p>
          <a:p>
            <a:r>
              <a:rPr lang="ru-RU" b="1" dirty="0" smtClean="0">
                <a:latin typeface="Arial Narrow" pitchFamily="34" charset="0"/>
              </a:rPr>
              <a:t>ТЕР</a:t>
            </a:r>
            <a:r>
              <a:rPr lang="ru-RU" b="1" dirty="0" smtClean="0">
                <a:latin typeface="Arial Narrow" pitchFamily="34" charset="0"/>
              </a:rPr>
              <a:t>. УПРАВЛЕНИЕ+ УК+ ЖИТЕЛИ</a:t>
            </a:r>
          </a:p>
          <a:p>
            <a:endParaRPr lang="ru-RU" b="1" dirty="0">
              <a:latin typeface="Arial Narrow" pitchFamily="34" charset="0"/>
            </a:endParaRPr>
          </a:p>
        </p:txBody>
      </p:sp>
      <p:pic>
        <p:nvPicPr>
          <p:cNvPr id="9" name="Picture 2" descr="C:\Users\админ\Desktop\субботники рассада\логотип\футболки, кепки, флажки.jpg"/>
          <p:cNvPicPr>
            <a:picLocks noChangeAspect="1" noChangeArrowheads="1"/>
          </p:cNvPicPr>
          <p:nvPr/>
        </p:nvPicPr>
        <p:blipFill>
          <a:blip r:embed="rId2">
            <a:extLst>
              <a:ext uri="{28A0092B-C50C-407E-A947-70E740481C1C}">
                <a14:useLocalDpi xmlns:a14="http://schemas.microsoft.com/office/drawing/2010/main" xmlns="" val="0"/>
              </a:ext>
            </a:extLst>
          </a:blip>
          <a:srcRect b="56993"/>
          <a:stretch>
            <a:fillRect/>
          </a:stretch>
        </p:blipFill>
        <p:spPr bwMode="auto">
          <a:xfrm>
            <a:off x="0" y="1"/>
            <a:ext cx="12192000" cy="90577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Рисунок 4" descr="IMG_20180421_144633.jpg"/>
          <p:cNvPicPr>
            <a:picLocks noChangeAspect="1"/>
          </p:cNvPicPr>
          <p:nvPr/>
        </p:nvPicPr>
        <p:blipFill>
          <a:blip r:embed="rId3" cstate="print">
            <a:lum bright="-20000"/>
          </a:blip>
          <a:stretch>
            <a:fillRect/>
          </a:stretch>
        </p:blipFill>
        <p:spPr>
          <a:xfrm>
            <a:off x="0" y="1138686"/>
            <a:ext cx="4681268" cy="3510951"/>
          </a:xfrm>
          <a:prstGeom prst="rect">
            <a:avLst/>
          </a:prstGeom>
        </p:spPr>
      </p:pic>
      <p:pic>
        <p:nvPicPr>
          <p:cNvPr id="8" name="Рисунок 7" descr="IMG_20180421_144648.jpg"/>
          <p:cNvPicPr>
            <a:picLocks noChangeAspect="1"/>
          </p:cNvPicPr>
          <p:nvPr/>
        </p:nvPicPr>
        <p:blipFill>
          <a:blip r:embed="rId4" cstate="print">
            <a:lum bright="-10000"/>
          </a:blip>
          <a:stretch>
            <a:fillRect/>
          </a:stretch>
        </p:blipFill>
        <p:spPr>
          <a:xfrm>
            <a:off x="5802702" y="2296783"/>
            <a:ext cx="5610045" cy="4207534"/>
          </a:xfrm>
          <a:prstGeom prst="rect">
            <a:avLst/>
          </a:prstGeom>
        </p:spPr>
      </p:pic>
    </p:spTree>
    <p:extLst>
      <p:ext uri="{BB962C8B-B14F-4D97-AF65-F5344CB8AC3E}">
        <p14:creationId xmlns:p14="http://schemas.microsoft.com/office/powerpoint/2010/main" xmlns="" val="25162060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2679</TotalTime>
  <Words>185</Words>
  <Application>Microsoft Office PowerPoint</Application>
  <PresentationFormat>Произвольный</PresentationFormat>
  <Paragraphs>45</Paragraphs>
  <Slides>23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23</vt:i4>
      </vt:variant>
    </vt:vector>
  </HeadingPairs>
  <TitlesOfParts>
    <vt:vector size="24" baseType="lpstr">
      <vt:lpstr>Тема Office</vt:lpstr>
      <vt:lpstr>ТЕРРИТОРИЯ: РУЗСКИЙ ОКРУГ </vt:lpstr>
      <vt:lpstr> Парад коммунальной техники прошел на центральных точках округа с участием    Зам. Председателя Правительства МО  Дмитрия Владимировича Пестова </vt:lpstr>
      <vt:lpstr>Очень приятно, что с каждым годом все больше людей выходят во дворы, выходят на общественные территории, наводят порядок. Этот год юбилейный для городского округа Руза, особо важно сделать его красивым, приятным для посещения гостей. Вы постоянно в лидирующих муниципалитетах, которые участвуют во всех государственных программах — Дмитрий Пестов, заместитель председателя правительства Московской области. </vt:lpstr>
      <vt:lpstr>В СКВЕРЕ НА СРЕДНЕ-ЗАРЕЦКОЙ СОВМЕСТНО ПРОИЗВЕЛИ ВЫСАДКУ САЖЕНЦЕВ ЕЛИ И ВЕРБЫ, В АКЦИИ ПОСАДКИ ПРИНЯЛИ УЧАСТИЕ:   ДМИТРИЙ ВЛАДИМИРОВИЧ ПЕСТОВ,  МАКСИМ ВИКТОРОВИЧ ТАРХАНОВ  И ЧЛЕНЫ АССОЦИАЦИИ ЗАМЕЩАЮЩИХ СЕМЕЙ «СОДРУЖЕСТВО»</vt:lpstr>
      <vt:lpstr>ПОЛЕВАЯ КУХНЯ </vt:lpstr>
      <vt:lpstr>ОБЩЕЕ КОЛИЧЕСТВО УЧАСТНИКОВ БОЛЕЕ 3 000 ЧЕЛ</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админ</cp:lastModifiedBy>
  <cp:revision>157</cp:revision>
  <cp:lastPrinted>2018-04-09T09:11:41Z</cp:lastPrinted>
  <dcterms:created xsi:type="dcterms:W3CDTF">2017-04-17T09:00:31Z</dcterms:created>
  <dcterms:modified xsi:type="dcterms:W3CDTF">2018-04-22T21:57:58Z</dcterms:modified>
</cp:coreProperties>
</file>