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2" r:id="rId16"/>
    <p:sldId id="293" r:id="rId17"/>
    <p:sldId id="270" r:id="rId18"/>
    <p:sldId id="276" r:id="rId19"/>
    <p:sldId id="277" r:id="rId20"/>
    <p:sldId id="278" r:id="rId21"/>
    <p:sldId id="279" r:id="rId22"/>
    <p:sldId id="283" r:id="rId23"/>
    <p:sldId id="282" r:id="rId24"/>
    <p:sldId id="281" r:id="rId25"/>
    <p:sldId id="284" r:id="rId26"/>
    <p:sldId id="280" r:id="rId27"/>
    <p:sldId id="286" r:id="rId28"/>
    <p:sldId id="291" r:id="rId29"/>
    <p:sldId id="290" r:id="rId30"/>
    <p:sldId id="289" r:id="rId31"/>
    <p:sldId id="288" r:id="rId32"/>
    <p:sldId id="287" r:id="rId33"/>
    <p:sldId id="271" r:id="rId34"/>
    <p:sldId id="272" r:id="rId35"/>
    <p:sldId id="273" r:id="rId36"/>
    <p:sldId id="274" r:id="rId37"/>
    <p:sldId id="27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6149319136954138"/>
          <c:y val="8.0468414137559591E-2"/>
          <c:w val="0.52786495944895007"/>
          <c:h val="0.8774043222250668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numFmt formatCode="#,##0.00\ _₽" sourceLinked="0"/>
            <c:txPr>
              <a:bodyPr rot="-5400000" vert="horz"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1920376</c:v>
                </c:pt>
                <c:pt idx="1">
                  <c:v>1995873</c:v>
                </c:pt>
                <c:pt idx="2">
                  <c:v>1944028</c:v>
                </c:pt>
                <c:pt idx="3">
                  <c:v>1926284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1"/>
              <c:layout>
                <c:manualLayout>
                  <c:x val="7.6021246681403217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5204249336280643E-2"/>
                  <c:y val="0"/>
                </c:manualLayout>
              </c:layout>
              <c:showVal val="1"/>
            </c:dLbl>
            <c:numFmt formatCode="#,##0.00\ _₽" sourceLinked="0"/>
            <c:txPr>
              <a:bodyPr rot="-5400000" vert="horz"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2095934.3</c:v>
                </c:pt>
                <c:pt idx="1">
                  <c:v>2097846</c:v>
                </c:pt>
                <c:pt idx="2">
                  <c:v>2060419</c:v>
                </c:pt>
                <c:pt idx="3">
                  <c:v>2064284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бюджета(-), профицит бюджета (+)</c:v>
                </c:pt>
              </c:strCache>
            </c:strRef>
          </c:tx>
          <c:dLbls>
            <c:dLbl>
              <c:idx val="0"/>
              <c:layout>
                <c:manualLayout>
                  <c:x val="3.0408498672561284E-3"/>
                  <c:y val="0.22621339174874289"/>
                </c:manualLayout>
              </c:layout>
              <c:showVal val="1"/>
            </c:dLbl>
            <c:dLbl>
              <c:idx val="1"/>
              <c:layout>
                <c:manualLayout>
                  <c:x val="3.0408498672561284E-3"/>
                  <c:y val="0.24538396699883588"/>
                </c:manualLayout>
              </c:layout>
              <c:showVal val="1"/>
            </c:dLbl>
            <c:dLbl>
              <c:idx val="2"/>
              <c:layout>
                <c:manualLayout>
                  <c:x val="1.0642974535396451E-2"/>
                  <c:y val="0.22621399554638857"/>
                </c:manualLayout>
              </c:layout>
              <c:showVal val="1"/>
            </c:dLbl>
            <c:dLbl>
              <c:idx val="3"/>
              <c:layout>
                <c:manualLayout>
                  <c:x val="1.6724674269908708E-2"/>
                  <c:y val="0.24538457079648154"/>
                </c:manualLayout>
              </c:layout>
              <c:showVal val="1"/>
            </c:dLbl>
            <c:numFmt formatCode="#,##0.00\ _₽" sourceLinked="0"/>
            <c:txPr>
              <a:bodyPr rot="-5400000" vert="horz"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-175558.3</c:v>
                </c:pt>
                <c:pt idx="1">
                  <c:v>-101973</c:v>
                </c:pt>
                <c:pt idx="2">
                  <c:v>-116391</c:v>
                </c:pt>
                <c:pt idx="3">
                  <c:v>-138000</c:v>
                </c:pt>
              </c:numCache>
            </c:numRef>
          </c:val>
        </c:ser>
        <c:shape val="cylinder"/>
        <c:axId val="144458880"/>
        <c:axId val="144460416"/>
        <c:axId val="0"/>
      </c:bar3DChart>
      <c:catAx>
        <c:axId val="144458880"/>
        <c:scaling>
          <c:orientation val="minMax"/>
        </c:scaling>
        <c:axPos val="b"/>
        <c:tickLblPos val="nextTo"/>
        <c:spPr>
          <a:effectLst>
            <a:outerShdw blurRad="50800" dist="50800" dir="5400000" algn="ctr" rotWithShape="0">
              <a:schemeClr val="bg1"/>
            </a:outerShdw>
          </a:effectLst>
        </c:spPr>
        <c:crossAx val="144460416"/>
        <c:crosses val="autoZero"/>
        <c:auto val="1"/>
        <c:lblAlgn val="ctr"/>
        <c:lblOffset val="100"/>
      </c:catAx>
      <c:valAx>
        <c:axId val="144460416"/>
        <c:scaling>
          <c:orientation val="minMax"/>
        </c:scaling>
        <c:axPos val="l"/>
        <c:majorGridlines/>
        <c:numFmt formatCode="#,##0" sourceLinked="0"/>
        <c:tickLblPos val="nextTo"/>
        <c:crossAx val="1444588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Лист1!$A$2:$A$16</c:f>
              <c:strCache>
                <c:ptCount val="15"/>
                <c:pt idx="0">
                  <c:v>Налог на доходы физических лиц </c:v>
                </c:pt>
                <c:pt idx="1">
                  <c:v>Налог, взимаемый в связи с применением упрощенной системы налогообложения</c:v>
                </c:pt>
                <c:pt idx="2">
                  <c:v>Единый налог на вмененный доход для отдельных видов деятельности</c:v>
                </c:pt>
                <c:pt idx="3">
                  <c:v>Налог, взимаемый в связи с применением патентной системы налогообложения</c:v>
                </c:pt>
                <c:pt idx="4">
                  <c:v>Земельный налог</c:v>
                </c:pt>
                <c:pt idx="5">
                  <c:v>Налог на имущество физических лиц</c:v>
                </c:pt>
                <c:pt idx="6">
                  <c:v>ГОСУДАРСТВЕННАЯ ПОШЛИНА</c:v>
                </c:pt>
                <c:pt idx="7">
                  <c:v>НАЛОГИ НА ТОВАРЫ (РАБОТЫ, УСЛУГИ), РЕАЛИЗУЕМЫЕ НА ТЕРРИТОРИИ РОССИЙСКОЙ ФЕДЕРАЦИИ(акцизы)</c:v>
                </c:pt>
                <c:pt idx="9">
                  <c:v>ДОХОДЫ ОТ ИСПОЛЬЗОВАНИЯ ИМУЩЕСТВА, НАХОДЯЩЕГОСЯ В ГОСУДАРСТВЕННОЙ И МУНИЦИПАЛЬНОЙ СОБСТВЕННОСТИ</c:v>
                </c:pt>
                <c:pt idx="10">
                  <c:v>ДОХОДЫ ОТ ОКАЗАНИЯ ПЛАТНЫХ УСЛУГ И КОМПЕНСАЦИИ ЗАТРАТ ГОСУДАРСТВА</c:v>
                </c:pt>
                <c:pt idx="11">
                  <c:v>ДОХОДЫ ОТ ОКАЗАНИЯ ПЛАТНЫХ УСЛУГ И КОМПЕНСАЦИИ ЗАТРАТ ГОСУДАРСТВА</c:v>
                </c:pt>
                <c:pt idx="12">
                  <c:v>ШТРАФЫ, САНКЦИИ, ВОЗМЕЩЕНИЕ УЩЕРБА</c:v>
                </c:pt>
                <c:pt idx="13">
                  <c:v>БЕЗВОЗМЕЗДНЫЕ ПОСТУПЛЕНИЯ</c:v>
                </c:pt>
                <c:pt idx="14">
                  <c:v>Плата за негативное воздействие на окружающую среду</c:v>
                </c:pt>
              </c:strCache>
            </c:strRef>
          </c:cat>
          <c:val>
            <c:numRef>
              <c:f>Лист1!$B$2:$B$16</c:f>
              <c:numCache>
                <c:formatCode>[&gt;=50]#,##0.00,;[Red][&lt;=-50]\-#,##0.00,;#,##0.00,</c:formatCode>
                <c:ptCount val="15"/>
                <c:pt idx="0">
                  <c:v>952168000</c:v>
                </c:pt>
                <c:pt idx="1">
                  <c:v>125455000</c:v>
                </c:pt>
                <c:pt idx="2">
                  <c:v>7258000</c:v>
                </c:pt>
                <c:pt idx="3">
                  <c:v>28584000</c:v>
                </c:pt>
                <c:pt idx="4">
                  <c:v>502802000</c:v>
                </c:pt>
                <c:pt idx="5">
                  <c:v>67520000</c:v>
                </c:pt>
                <c:pt idx="6">
                  <c:v>14515000</c:v>
                </c:pt>
                <c:pt idx="7">
                  <c:v>99350000</c:v>
                </c:pt>
                <c:pt idx="9">
                  <c:v>144720000</c:v>
                </c:pt>
                <c:pt idx="10">
                  <c:v>3120000</c:v>
                </c:pt>
                <c:pt idx="11">
                  <c:v>3120000</c:v>
                </c:pt>
                <c:pt idx="12">
                  <c:v>23630000</c:v>
                </c:pt>
                <c:pt idx="13">
                  <c:v>2119393780</c:v>
                </c:pt>
                <c:pt idx="14">
                  <c:v>1686000</c:v>
                </c:pt>
              </c:numCache>
            </c:numRef>
          </c:val>
        </c:ser>
      </c:pie3DChart>
    </c:plotArea>
    <c:legend>
      <c:legendPos val="r"/>
      <c:legendEntry>
        <c:idx val="8"/>
        <c:delete val="1"/>
      </c:legendEntry>
      <c:layout>
        <c:manualLayout>
          <c:xMode val="edge"/>
          <c:yMode val="edge"/>
          <c:x val="0.64635955482070628"/>
          <c:y val="2.7276623918663694E-2"/>
          <c:w val="0.34474787581958682"/>
          <c:h val="0.95974696505193102"/>
        </c:manualLayout>
      </c:layout>
      <c:txPr>
        <a:bodyPr/>
        <a:lstStyle/>
        <a:p>
          <a:pPr>
            <a:defRPr sz="900" baseline="0">
              <a:latin typeface="Bahnschrift SemiBold SemiConden" pitchFamily="34" charset="0"/>
            </a:defRPr>
          </a:pPr>
          <a:endParaRPr lang="ru-RU"/>
        </a:p>
      </c:txPr>
    </c:legend>
    <c:plotVisOnly val="1"/>
  </c:chart>
  <c:spPr>
    <a:scene3d>
      <a:camera prst="orthographicFront"/>
      <a:lightRig rig="threePt" dir="t"/>
    </a:scene3d>
    <a:sp3d prstMaterial="flat"/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 налоговых неналоговых доходов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Всего доходов </c:v>
                </c:pt>
                <c:pt idx="1">
                  <c:v>Налоговые </c:v>
                </c:pt>
                <c:pt idx="2">
                  <c:v>Неналоговые</c:v>
                </c:pt>
                <c:pt idx="3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5278</c:v>
                </c:pt>
                <c:pt idx="1">
                  <c:v>1574</c:v>
                </c:pt>
                <c:pt idx="2" formatCode="#,##0.00">
                  <c:v>238</c:v>
                </c:pt>
                <c:pt idx="3">
                  <c:v>3466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Всего доходов </c:v>
                </c:pt>
                <c:pt idx="1">
                  <c:v>Налоговые </c:v>
                </c:pt>
                <c:pt idx="2">
                  <c:v>Неналоговые</c:v>
                </c:pt>
                <c:pt idx="3">
                  <c:v>Безвозмездные поступления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#,##0.00">
                  <c:v>4113</c:v>
                </c:pt>
                <c:pt idx="1">
                  <c:v>1797</c:v>
                </c:pt>
                <c:pt idx="2" formatCode="#,##0.00">
                  <c:v>197</c:v>
                </c:pt>
                <c:pt idx="3">
                  <c:v>2119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Всего доходов </c:v>
                </c:pt>
                <c:pt idx="1">
                  <c:v>Налоговые </c:v>
                </c:pt>
                <c:pt idx="2">
                  <c:v>Неналоговые</c:v>
                </c:pt>
                <c:pt idx="3">
                  <c:v>Безвозмездные поступления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#,##0.00">
                  <c:v>3575</c:v>
                </c:pt>
                <c:pt idx="1">
                  <c:v>1769</c:v>
                </c:pt>
                <c:pt idx="2" formatCode="#,##0.00">
                  <c:v>174</c:v>
                </c:pt>
                <c:pt idx="3">
                  <c:v>1633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Всего доходов </c:v>
                </c:pt>
                <c:pt idx="1">
                  <c:v>Налоговые </c:v>
                </c:pt>
                <c:pt idx="2">
                  <c:v>Неналоговые</c:v>
                </c:pt>
                <c:pt idx="3">
                  <c:v>Безвозмездные поступления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 formatCode="#,##0.00">
                  <c:v>3507</c:v>
                </c:pt>
                <c:pt idx="1">
                  <c:v>1751</c:v>
                </c:pt>
                <c:pt idx="2" formatCode="#,##0.00">
                  <c:v>173</c:v>
                </c:pt>
                <c:pt idx="3">
                  <c:v>1582</c:v>
                </c:pt>
              </c:numCache>
            </c:numRef>
          </c:val>
        </c:ser>
        <c:axId val="153478656"/>
        <c:axId val="153480192"/>
      </c:barChart>
      <c:catAx>
        <c:axId val="153478656"/>
        <c:scaling>
          <c:orientation val="minMax"/>
        </c:scaling>
        <c:axPos val="b"/>
        <c:majorTickMark val="none"/>
        <c:tickLblPos val="nextTo"/>
        <c:crossAx val="153480192"/>
        <c:crosses val="autoZero"/>
        <c:auto val="1"/>
        <c:lblAlgn val="ctr"/>
        <c:lblOffset val="100"/>
      </c:catAx>
      <c:valAx>
        <c:axId val="1534801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Млн. Руб.</a:t>
                </a:r>
                <a:endParaRPr lang="ru-RU" dirty="0"/>
              </a:p>
            </c:rich>
          </c:tx>
          <c:layout/>
        </c:title>
        <c:numFmt formatCode="#,##0.00" sourceLinked="1"/>
        <c:majorTickMark val="none"/>
        <c:tickLblPos val="nextTo"/>
        <c:crossAx val="1534786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8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 </c:v>
                </c:pt>
                <c:pt idx="4">
                  <c:v>Жилищно-коммунальное хозяйство </c:v>
                </c:pt>
                <c:pt idx="5">
                  <c:v>Охрана окружающей среды </c:v>
                </c:pt>
                <c:pt idx="6">
                  <c:v>Образование </c:v>
                </c:pt>
                <c:pt idx="7">
                  <c:v>Культура, кинематография </c:v>
                </c:pt>
                <c:pt idx="8">
                  <c:v>Социальная политика </c:v>
                </c:pt>
                <c:pt idx="9">
                  <c:v>Физическая культура и спорт </c:v>
                </c:pt>
                <c:pt idx="10">
                  <c:v>Средства массовой информации </c:v>
                </c:pt>
                <c:pt idx="11">
                  <c:v>Обслуживание государственного (муниципального) долга 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552206.14</c:v>
                </c:pt>
                <c:pt idx="1">
                  <c:v>5208</c:v>
                </c:pt>
                <c:pt idx="2">
                  <c:v>15603.83</c:v>
                </c:pt>
                <c:pt idx="3">
                  <c:v>283278.7</c:v>
                </c:pt>
                <c:pt idx="4">
                  <c:v>802675.03</c:v>
                </c:pt>
                <c:pt idx="5">
                  <c:v>15208.47</c:v>
                </c:pt>
                <c:pt idx="6">
                  <c:v>2064602.17</c:v>
                </c:pt>
                <c:pt idx="7">
                  <c:v>252092.86</c:v>
                </c:pt>
                <c:pt idx="8">
                  <c:v>79755.360000000001</c:v>
                </c:pt>
                <c:pt idx="9">
                  <c:v>96672.41</c:v>
                </c:pt>
                <c:pt idx="10">
                  <c:v>20069.07</c:v>
                </c:pt>
                <c:pt idx="11">
                  <c:v>27850.73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663028182053851"/>
          <c:y val="0.10706871788430167"/>
          <c:w val="0.33455125356441878"/>
          <c:h val="0.86195270056971529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2"/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ru-RU" dirty="0" smtClean="0"/>
              <a:t>021 год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explosion val="8"/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</c:v>
                </c:pt>
                <c:pt idx="1">
                  <c:v> Непрограммные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3378143.2</c:v>
                </c:pt>
                <c:pt idx="1">
                  <c:v>41802.33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solidFill>
      <a:schemeClr val="accent5">
        <a:lumMod val="75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6591B-8944-4F8F-B79C-D20EE959BFAE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31133-0DD8-49DE-9CBC-6805DCA2F4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FE8DE-6853-49A6-9E9C-BE09645B0723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BDB8F-87B1-4DBC-9DC6-33D098099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BDB8F-87B1-4DBC-9DC6-33D098099751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BDB8F-87B1-4DBC-9DC6-33D09809975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BDB8F-87B1-4DBC-9DC6-33D09809975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BDB8F-87B1-4DBC-9DC6-33D09809975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B66F-9CE7-47B5-9FB1-6D2BFAC218C7}" type="datetime1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662C-2AFF-4F47-AA84-9BEB1E338735}" type="datetime1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45F9-EA3D-41B8-90CD-BA17B6FB04CE}" type="datetime1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D3D3-E869-4CD7-A02D-79F0CCB5A273}" type="datetime1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AD59-EA7D-4FA0-8E44-8A4FD4BB9A37}" type="datetime1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0B7-9606-4CB6-BEC7-8F0540E2E0E3}" type="datetime1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1562-4230-4972-B3BE-8AC1B5D35C6A}" type="datetime1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353E-F16C-41FE-B2AF-6D3AD08D69BC}" type="datetime1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02A5-921B-409C-81F6-59AE37AEE948}" type="datetime1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4D6E-5220-4569-A474-8688E20684E4}" type="datetime1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F163-1A47-4FD8-A72D-05C7E731D3AE}" type="datetime1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B80EC-D948-45F5-92B3-EC55C0097EDA}" type="datetime1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0E422-2AB3-492B-A3EB-5F48A9165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finruza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7916416" cy="1614041"/>
          </a:xfrm>
          <a:gradFill>
            <a:gsLst>
              <a:gs pos="25000">
                <a:schemeClr val="accent5">
                  <a:tint val="50000"/>
                  <a:satMod val="300000"/>
                  <a:alpha val="99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 cap="flat"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chemeClr val="accent5">
                <a:lumMod val="75000"/>
                <a:alpha val="41000"/>
              </a:schemeClr>
            </a:outerShdw>
          </a:effectLst>
          <a:scene3d>
            <a:camera prst="orthographicFront"/>
            <a:lightRig rig="threePt" dir="t"/>
          </a:scene3d>
          <a:sp3d prstMaterial="matte"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323528" y="1196752"/>
            <a:ext cx="5904656" cy="1224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96752"/>
            <a:ext cx="97594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1412777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cs typeface="Leelawadee UI" pitchFamily="34" charset="-34"/>
              </a:rPr>
              <a:t>БЮДЖЕТ ДЛЯ ГРАЖДАН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cs typeface="Leelawadee UI" pitchFamily="34" charset="-34"/>
              </a:rPr>
              <a:t> 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323528" y="2780928"/>
            <a:ext cx="7920880" cy="1944216"/>
          </a:xfrm>
          <a:prstGeom prst="round2SameRect">
            <a:avLst/>
          </a:prstGeom>
          <a:gradFill>
            <a:gsLst>
              <a:gs pos="25000">
                <a:schemeClr val="accent5">
                  <a:tint val="50000"/>
                  <a:satMod val="300000"/>
                  <a:alpha val="99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140968"/>
            <a:ext cx="7776864" cy="1200329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 решению Совета депутатов городского округа Рузский «О бюджете городского округа Руза на 2021 год и на плановый период 2022 и 2023 годов»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6488668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Light" pitchFamily="34" charset="0"/>
                <a:cs typeface="Segoe UI Light" pitchFamily="34" charset="0"/>
              </a:rPr>
              <a:t>Руза 2021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5400000">
            <a:off x="6660232" y="2636912"/>
            <a:ext cx="3816424" cy="50405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16200000" flipH="1">
            <a:off x="7272300" y="4257092"/>
            <a:ext cx="2952328" cy="576064"/>
          </a:xfrm>
          <a:prstGeom prst="bentConnector3">
            <a:avLst>
              <a:gd name="adj1" fmla="val 5847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10800000">
            <a:off x="5652120" y="5445224"/>
            <a:ext cx="3240360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rot="10800000" flipV="1">
            <a:off x="3563888" y="5229200"/>
            <a:ext cx="3744416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107504" y="5013176"/>
            <a:ext cx="3744416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10800000">
            <a:off x="611560" y="5445224"/>
            <a:ext cx="3816424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0800000" flipV="1">
            <a:off x="3131840" y="4941168"/>
            <a:ext cx="3744416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0800000" flipV="1">
            <a:off x="5220072" y="548680"/>
            <a:ext cx="3744416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10800000" flipV="1">
            <a:off x="4716016" y="332656"/>
            <a:ext cx="3744416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rot="10800000" flipV="1">
            <a:off x="2555776" y="332656"/>
            <a:ext cx="3744416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rot="10800000" flipV="1">
            <a:off x="539552" y="332656"/>
            <a:ext cx="3744416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 rot="10800000" flipV="1">
            <a:off x="107504" y="188640"/>
            <a:ext cx="3744416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229600" cy="7060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Доходы бюджета Рузского городского округа на 2021-2023 годах</a:t>
            </a:r>
            <a:endParaRPr kumimoji="0" lang="ru-RU" sz="20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86409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/>
        </p:nvGraphicFramePr>
        <p:xfrm>
          <a:off x="107504" y="1052736"/>
          <a:ext cx="9036496" cy="514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1196752"/>
            <a:ext cx="1115616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Млн. </a:t>
            </a:r>
            <a:r>
              <a:rPr lang="ru-RU" sz="1100" dirty="0" err="1" smtClean="0"/>
              <a:t>руб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6488668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Light" pitchFamily="34" charset="0"/>
                <a:cs typeface="Segoe UI Light" pitchFamily="34" charset="0"/>
              </a:rPr>
              <a:t>Руза 2021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5-конечная звезда 31"/>
          <p:cNvSpPr/>
          <p:nvPr/>
        </p:nvSpPr>
        <p:spPr>
          <a:xfrm>
            <a:off x="827584" y="116632"/>
            <a:ext cx="8208912" cy="6741368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https://www2.tigil.ru/images/nb/NB18_Slide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4180" y="4653136"/>
            <a:ext cx="2939819" cy="220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Межбюджетные трансферты, поступающие в бюджет Рузского городского округа из бюджетов других уровней в 2019-2023 годах</a:t>
            </a:r>
          </a:p>
        </p:txBody>
      </p:sp>
      <p:pic>
        <p:nvPicPr>
          <p:cNvPr id="5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74888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3" y="1700808"/>
          <a:ext cx="6192687" cy="3028764"/>
        </p:xfrm>
        <a:graphic>
          <a:graphicData uri="http://schemas.openxmlformats.org/drawingml/2006/table">
            <a:tbl>
              <a:tblPr/>
              <a:tblGrid>
                <a:gridCol w="1656183"/>
                <a:gridCol w="792088"/>
                <a:gridCol w="648072"/>
                <a:gridCol w="792088"/>
                <a:gridCol w="792088"/>
                <a:gridCol w="648072"/>
                <a:gridCol w="864096"/>
              </a:tblGrid>
              <a:tr h="807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доходов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отчетного года (2019)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(2020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на очередной год (2021)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на первый год планового периода (2022)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на второй год планового периода (2023)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Пояснения</a:t>
                      </a:r>
                    </a:p>
                  </a:txBody>
                  <a:tcPr marL="5354" marR="5354" marT="5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8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2860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3466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2119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1633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1582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54" marR="5354" marT="5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2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Размер отчислений устанавливается МЭФ МО</a:t>
                      </a:r>
                    </a:p>
                  </a:txBody>
                  <a:tcPr marL="5354" marR="5354" marT="5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2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1573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1854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953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475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432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 весь объем распределен </a:t>
                      </a:r>
                    </a:p>
                  </a:txBody>
                  <a:tcPr marL="5354" marR="5354" marT="5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8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1191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1230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1137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1154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1148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54" marR="5354" marT="5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73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343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 весь объем распределен,  в 2020 году - дополнительная дотация на компенсацию выпадающих доходов</a:t>
                      </a:r>
                    </a:p>
                  </a:txBody>
                  <a:tcPr marL="5354" marR="5354" marT="5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Соединительная линия уступом 8"/>
          <p:cNvCxnSpPr/>
          <p:nvPr/>
        </p:nvCxnSpPr>
        <p:spPr>
          <a:xfrm rot="5400000" flipH="1" flipV="1">
            <a:off x="5508104" y="2564904"/>
            <a:ext cx="2448272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16200000" flipV="1">
            <a:off x="5976156" y="3609020"/>
            <a:ext cx="1872208" cy="21602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5400000" flipH="1" flipV="1">
            <a:off x="6084168" y="2564904"/>
            <a:ext cx="2448272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16200000" flipV="1">
            <a:off x="6516216" y="3645024"/>
            <a:ext cx="1872208" cy="14401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rot="5400000" flipH="1" flipV="1">
            <a:off x="6372200" y="2924944"/>
            <a:ext cx="3168352" cy="288032"/>
          </a:xfrm>
          <a:prstGeom prst="bentConnector3">
            <a:avLst>
              <a:gd name="adj1" fmla="val 6082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6200000" flipV="1">
            <a:off x="7308304" y="3645024"/>
            <a:ext cx="1800200" cy="21602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rot="5400000" flipH="1" flipV="1">
            <a:off x="7308304" y="2348880"/>
            <a:ext cx="2448272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5400000" flipH="1" flipV="1">
            <a:off x="7524328" y="2924944"/>
            <a:ext cx="2448272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 rot="5400000" flipH="1" flipV="1">
            <a:off x="7775848" y="3284984"/>
            <a:ext cx="2448272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995936" y="6488668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Light" pitchFamily="34" charset="0"/>
                <a:cs typeface="Segoe UI Light" pitchFamily="34" charset="0"/>
              </a:rPr>
              <a:t>Руза 2021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2DF0E422-2AB3-492B-A3EB-5F48A9165A3E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Удельный объем налоговых и неналоговых доходов бюджета Рузского городского округа в расчете на душу населения </a:t>
            </a:r>
            <a:r>
              <a:rPr lang="ru-RU" sz="10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(по состоянию на 01.12.2020г)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1556794"/>
          <a:ext cx="8280923" cy="2206135"/>
        </p:xfrm>
        <a:graphic>
          <a:graphicData uri="http://schemas.openxmlformats.org/drawingml/2006/table">
            <a:tbl>
              <a:tblPr/>
              <a:tblGrid>
                <a:gridCol w="1265873"/>
                <a:gridCol w="562610"/>
                <a:gridCol w="547781"/>
                <a:gridCol w="319576"/>
                <a:gridCol w="586053"/>
                <a:gridCol w="586053"/>
                <a:gridCol w="531355"/>
                <a:gridCol w="533308"/>
                <a:gridCol w="375073"/>
                <a:gridCol w="461029"/>
                <a:gridCol w="462982"/>
                <a:gridCol w="461029"/>
                <a:gridCol w="462982"/>
                <a:gridCol w="375073"/>
                <a:gridCol w="375073"/>
                <a:gridCol w="375073"/>
              </a:tblGrid>
              <a:tr h="2866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Виды доходов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Муниципальные бюджеты в среднем по Московской области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Рузский ГО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сравнении с другими муниципальными образованиями Московской области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9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 Шатура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Фрязино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 Ивантеевка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 Лыткарино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 Можайский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 Кашира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 Истра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Наро-Фоминск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Волоколамский ГО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 Шаховская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 Дзержинский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 Егорьевск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 Котельники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0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Налоговые и неналоговые доходы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17 021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22 067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9 898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13 257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7 928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12 668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13 831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12 249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36 194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13 991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18 218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13 189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14 666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8 829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21 718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6626" name="Picture 2" descr="https://gubkinadm.ru/images/photos/medium/article8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789040"/>
            <a:ext cx="4320480" cy="27953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95936" y="6488668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Light" pitchFamily="34" charset="0"/>
                <a:cs typeface="Segoe UI Light" pitchFamily="34" charset="0"/>
              </a:rPr>
              <a:t>Руза 2021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11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5117" y="260648"/>
            <a:ext cx="74888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48680"/>
          <a:ext cx="9144000" cy="62122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34499"/>
                <a:gridCol w="1762799"/>
                <a:gridCol w="2791098"/>
                <a:gridCol w="1857355"/>
                <a:gridCol w="90545"/>
                <a:gridCol w="1389171"/>
                <a:gridCol w="518533"/>
              </a:tblGrid>
              <a:tr h="1994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Дата и № нормативного правового акта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16" marR="3516" marT="3516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/>
                        <a:t>Налоговые ставки по земельному налогу (%)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16" marR="3516" marT="351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6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За земельные участки, отнесенные к землям сельскохозяйственного назначения или к землям в составе зон сельскохозяйственного использования в населенных пунктах и используемые для сельскохозяйственного производства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16" marR="3516" marT="3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За земельные участки, занятые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приобретенные (предоставленные) для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16" marR="3516" marT="351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За земельные участки, не используемые в предпринимательской деятельности, приобретенные (предоставленные) для ведения личного подсобного хозяйства, садоводства или огородничества, а также земельные участки общего назначения, предусмотренные Федеральным законом от 29 июля 2017 года N 217-ФЗ 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16" marR="3516" marT="35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16" marR="3516" marT="3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За земельные участки, ограниченные в обороте в соответствии с законодательством Российской Федерации, предоставленных для обеспечения обороны, безопасности и таможенных нужд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16" marR="3516" marT="3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Прочие земельные участки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16" marR="3516" marT="3516" marB="0" anchor="ctr"/>
                </a:tc>
              </a:tr>
              <a:tr h="206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25.10.17 №143/13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16" marR="3516" marT="3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16" marR="3516" marT="3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16" marR="3516" marT="351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16" marR="3516" marT="351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16" marR="3516" marT="3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16" marR="3516" marT="3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16" marR="3516" marT="3516" marB="0" anchor="ctr"/>
                </a:tc>
              </a:tr>
              <a:tr h="3205364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 smtClean="0"/>
                        <a:t>Уменьшение </a:t>
                      </a:r>
                      <a:r>
                        <a:rPr lang="ru-RU" sz="850" u="none" strike="noStrike" dirty="0"/>
                        <a:t>исчисленной суммы земельного налога на 100 процентов в отношении одного земельного участка на территории Рузского городского округа по выбору налогоплательщика, не используемых в предпринимательской деятельности, приобретенных (предоставленных) для ведения личного подсобного хозяйства, садоводства или огородничества, а также земельных участков общего назначения, предусмотренных Федеральным законом от 29 июля 2017 года N 217-ФЗ 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Федерации»,:</a:t>
                      </a:r>
                      <a:br>
                        <a:rPr lang="ru-RU" sz="850" u="none" strike="noStrike" dirty="0"/>
                      </a:br>
                      <a:r>
                        <a:rPr lang="ru-RU" sz="850" u="none" strike="noStrike" dirty="0"/>
                        <a:t>- Малоимущим семьям и малоимущим одиноко проживающим гражданам, среднедушевой доход которых ниже величины прожиточного минимума, установленного в Московской области на душу населения.</a:t>
                      </a:r>
                      <a:br>
                        <a:rPr lang="ru-RU" sz="850" u="none" strike="noStrike" dirty="0"/>
                      </a:br>
                      <a:r>
                        <a:rPr lang="ru-RU" sz="850" u="none" strike="noStrike" dirty="0"/>
                        <a:t>- Пенсионерам, доход которых ниже двукратной величины прожиточного минимума, установленного в Московской области для пенсионеров.</a:t>
                      </a:r>
                      <a:br>
                        <a:rPr lang="ru-RU" sz="850" u="none" strike="noStrike" dirty="0"/>
                      </a:br>
                      <a:r>
                        <a:rPr lang="ru-RU" sz="850" u="none" strike="noStrike" dirty="0"/>
                        <a:t>- Героям Советского Союза, Герои Российской Федерации, полным кавалерам ордена Славы.</a:t>
                      </a:r>
                      <a:br>
                        <a:rPr lang="ru-RU" sz="850" u="none" strike="noStrike" dirty="0"/>
                      </a:br>
                      <a:r>
                        <a:rPr lang="ru-RU" sz="850" u="none" strike="noStrike" dirty="0"/>
                        <a:t>- Инвалидам I и II групп инвалидности.</a:t>
                      </a:r>
                      <a:br>
                        <a:rPr lang="ru-RU" sz="850" u="none" strike="noStrike" dirty="0"/>
                      </a:br>
                      <a:r>
                        <a:rPr lang="ru-RU" sz="850" u="none" strike="noStrike" dirty="0"/>
                        <a:t>- Инвалидам с детства, детям-инвалидам.</a:t>
                      </a:r>
                      <a:br>
                        <a:rPr lang="ru-RU" sz="850" u="none" strike="noStrike" dirty="0"/>
                      </a:br>
                      <a:r>
                        <a:rPr lang="ru-RU" sz="850" u="none" strike="noStrike" dirty="0"/>
                        <a:t>- Ветеранам и инвалидам Великой Отечественной войны, а также ветеранам и инвалидам боевых действий.</a:t>
                      </a:r>
                      <a:br>
                        <a:rPr lang="ru-RU" sz="850" u="none" strike="noStrike" dirty="0"/>
                      </a:br>
                      <a:r>
                        <a:rPr lang="ru-RU" sz="850" u="none" strike="noStrike" dirty="0"/>
                        <a:t>- Физическим лицам, имеющим право на получение социальной поддержки в соответствии с Законом Российской Федерации "О социальной защите граждан, подвергшихся воздействию радиации вследствие катастрофы на Чернобыльской АЭС" (в редакции Закона Российской Федерации от 18 июня 1992 года N 3061-1), в соответствии с Федеральным законом от 26 ноября 1998 года N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</a:t>
                      </a:r>
                      <a:r>
                        <a:rPr lang="ru-RU" sz="850" u="none" strike="noStrike" dirty="0" err="1"/>
                        <a:t>Теча</a:t>
                      </a:r>
                      <a:r>
                        <a:rPr lang="ru-RU" sz="850" u="none" strike="noStrike" dirty="0"/>
                        <a:t>" и в соответствии с Федеральным законом от 10 января 2002 года N 2-ФЗ "О социальных гарантиях гражданам, подвергшимся радиационному воздействию вследствие ядерных испытаний на Семипалатинском полигоне".</a:t>
                      </a:r>
                      <a:br>
                        <a:rPr lang="ru-RU" sz="850" u="none" strike="noStrike" dirty="0"/>
                      </a:br>
                      <a:r>
                        <a:rPr lang="ru-RU" sz="850" u="none" strike="noStrike" dirty="0"/>
                        <a:t>- Физическим лицам, принимавшим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объектах.</a:t>
                      </a:r>
                      <a:br>
                        <a:rPr lang="ru-RU" sz="850" u="none" strike="noStrike" dirty="0"/>
                      </a:br>
                      <a:r>
                        <a:rPr lang="ru-RU" sz="850" u="none" strike="noStrike" dirty="0"/>
                        <a:t>- Физические лицам, получившим или перенесшим лучевую болезнь или ставшим инвалидами в результате испытаний, учений и иных работ, связанных с любыми видами ядерных установок, включая ядерное оружие и космическую технику.</a:t>
                      </a:r>
                      <a:br>
                        <a:rPr lang="ru-RU" sz="850" u="none" strike="noStrike" dirty="0"/>
                      </a:br>
                      <a:r>
                        <a:rPr lang="ru-RU" sz="850" u="none" strike="noStrike" dirty="0"/>
                        <a:t>- Несовершеннолетним узникам концлагерей, гетто и других мест принудительного содержания в период Великой Отечественной войны.</a:t>
                      </a:r>
                      <a:br>
                        <a:rPr lang="ru-RU" sz="850" u="none" strike="noStrike" dirty="0"/>
                      </a:br>
                      <a:r>
                        <a:rPr lang="ru-RU" sz="850" u="none" strike="noStrike" dirty="0"/>
                        <a:t>- Физическим лицам, являющимся членами семей военнослужащих и сотрудников органов внутренних дел, погибших при исполнении служебных обязанностей: родители (мать, отец); супруга (супруг), не вступившая (не вступивший) в повторный брак; несовершеннолетние дети.</a:t>
                      </a:r>
                      <a:br>
                        <a:rPr lang="ru-RU" sz="850" u="none" strike="noStrike" dirty="0"/>
                      </a:br>
                      <a:r>
                        <a:rPr lang="ru-RU" sz="850" u="none" strike="noStrike" dirty="0"/>
                        <a:t>- Лицам, удостоенным почетного звания «Почетный гражданин Рузского муниципального района», «Почетный гражданин поселения», «Почетный гражданин Рузского городского округа».</a:t>
                      </a:r>
                      <a:br>
                        <a:rPr lang="ru-RU" sz="850" u="none" strike="noStrike" dirty="0"/>
                      </a:br>
                      <a:r>
                        <a:rPr lang="ru-RU" sz="850" u="none" strike="noStrike" dirty="0"/>
                        <a:t>- Физические лицам, имеющим трех и более </a:t>
                      </a:r>
                      <a:r>
                        <a:rPr lang="ru-RU" sz="850" u="none" strike="noStrike" dirty="0" smtClean="0"/>
                        <a:t>несовершеннолетних </a:t>
                      </a:r>
                      <a:r>
                        <a:rPr lang="ru-RU" sz="850" u="none" strike="noStrike" dirty="0"/>
                        <a:t>детей.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16" marR="3516" marT="351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852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100% в отношении муниципальных учреждений Рузского городского округа. </a:t>
                      </a:r>
                      <a:br>
                        <a:rPr lang="ru-RU" sz="800" u="none" strike="noStrike" dirty="0"/>
                      </a:br>
                      <a:r>
                        <a:rPr lang="ru-RU" sz="800" u="none" strike="noStrike" dirty="0"/>
                        <a:t>100% в отношении государственных учреждений Московской области,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участки.</a:t>
                      </a:r>
                      <a:br>
                        <a:rPr lang="ru-RU" sz="800" u="none" strike="noStrike" dirty="0"/>
                      </a:br>
                      <a:r>
                        <a:rPr lang="ru-RU" sz="800" u="none" strike="noStrike" dirty="0"/>
                        <a:t>90% в отношении:</a:t>
                      </a:r>
                      <a:br>
                        <a:rPr lang="ru-RU" sz="800" u="none" strike="noStrike" dirty="0"/>
                      </a:br>
                      <a:r>
                        <a:rPr lang="ru-RU" sz="800" u="none" strike="noStrike" dirty="0"/>
                        <a:t>- земельных участков находящихся в собственности лечебно-профилактических организаций, учредителями которых являются некоммерческие организации профессиональных союзов и их объединений.</a:t>
                      </a:r>
                      <a:br>
                        <a:rPr lang="ru-RU" sz="800" u="none" strike="noStrike" dirty="0"/>
                      </a:br>
                      <a:r>
                        <a:rPr lang="ru-RU" sz="800" u="none" strike="noStrike" dirty="0"/>
                        <a:t>- земельных участков предназначенных для эксплуатации объектов спорта и спортивных сооружений, находящихся в собственности общественных организаций.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16" marR="3516" marT="351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7768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solidFill>
                            <a:srgbClr val="FF0000"/>
                          </a:solidFill>
                        </a:rPr>
                        <a:t>Объем выпадающих доходов по льготам, предоставленным органами местного самоуправления, млн. руб.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3516" marR="3516" marT="351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solidFill>
                            <a:srgbClr val="FF0000"/>
                          </a:solidFill>
                        </a:rPr>
                        <a:t>97,582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3516" marR="3516" marT="351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Перечень</a:t>
            </a:r>
            <a:r>
              <a:rPr lang="ru-RU" sz="900" b="1" dirty="0" smtClean="0"/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налоговых льгот и ставок по местным налогам и Объем выпадающих доходов в связи с предоставлением налоговых льгот в 2021 -2023 годах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1" y="260647"/>
          <a:ext cx="8640960" cy="367240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80121"/>
                <a:gridCol w="864096"/>
                <a:gridCol w="864096"/>
                <a:gridCol w="1224136"/>
                <a:gridCol w="2653935"/>
                <a:gridCol w="1447376"/>
                <a:gridCol w="507200"/>
              </a:tblGrid>
              <a:tr h="2026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/>
                        <a:t>Дата и № нормативного правового акта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02" marR="5002" marT="5002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Налоговые ставки на объекты недвижимости (%)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02" marR="5002" marT="50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1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/>
                        <a:t>Части жилых домов, квартиры, части квартир, комнаты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02" marR="5002" marT="50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/>
                        <a:t>Дома (жилые, дачи, садовые дома)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02" marR="5002" marT="50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/>
                        <a:t>Единый недвижимый комплекс ,</a:t>
                      </a:r>
                      <a:br>
                        <a:rPr lang="ru-RU" sz="1050" u="none" strike="noStrike" dirty="0"/>
                      </a:br>
                      <a:r>
                        <a:rPr lang="ru-RU" sz="1050" u="none" strike="noStrike" dirty="0" err="1"/>
                        <a:t>Хоз</a:t>
                      </a:r>
                      <a:r>
                        <a:rPr lang="ru-RU" sz="1050" u="none" strike="noStrike" dirty="0"/>
                        <a:t> постройки </a:t>
                      </a:r>
                      <a:br>
                        <a:rPr lang="ru-RU" sz="1050" u="none" strike="noStrike" dirty="0"/>
                      </a:br>
                      <a:r>
                        <a:rPr lang="ru-RU" sz="1050" u="none" strike="noStrike" dirty="0"/>
                        <a:t>менее 50 кв.м.,</a:t>
                      </a:r>
                      <a:br>
                        <a:rPr lang="ru-RU" sz="1050" u="none" strike="noStrike" dirty="0"/>
                      </a:br>
                      <a:r>
                        <a:rPr lang="ru-RU" sz="1050" u="none" strike="noStrike" dirty="0"/>
                        <a:t>Гаражи, </a:t>
                      </a:r>
                      <a:r>
                        <a:rPr lang="ru-RU" sz="1050" u="none" strike="noStrike" dirty="0" err="1"/>
                        <a:t>машино-места</a:t>
                      </a:r>
                      <a:r>
                        <a:rPr lang="ru-RU" sz="1050" u="none" strike="noStrike" dirty="0"/>
                        <a:t>,</a:t>
                      </a:r>
                      <a:br>
                        <a:rPr lang="ru-RU" sz="1050" u="none" strike="noStrike" dirty="0"/>
                      </a:br>
                      <a:r>
                        <a:rPr lang="ru-RU" sz="1050" u="none" strike="noStrike" dirty="0"/>
                        <a:t>Объекты незавершенного строительства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02" marR="5002" marT="500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/>
                        <a:t>Кадастровая стоимость которых превышает 300 млн. рублей, </a:t>
                      </a:r>
                      <a:br>
                        <a:rPr lang="ru-RU" sz="1050" u="none" strike="noStrike" dirty="0"/>
                      </a:br>
                      <a:r>
                        <a:rPr lang="ru-RU" sz="1050" u="none" strike="noStrike" dirty="0"/>
                        <a:t>Объекты налогообложения, включенные в перечень, определяемый в соответствии с пунктом 7 статьи 378.2 Налогового кодекса Российской Федерации, а также объекты налогообложения, предусмотренные абзацем вторым пункта 10 статьи 378.2 Налогового кодекса Российской Федерации,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02" marR="5002" marT="50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02" marR="5002" marT="5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/>
                        <a:t>Прочие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02" marR="5002" marT="5002" marB="0" anchor="ctr"/>
                </a:tc>
              </a:tr>
              <a:tr h="193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/>
                        <a:t>25.10.17 №142/13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02" marR="5002" marT="50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/>
                        <a:t>0,1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02" marR="5002" marT="50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/>
                        <a:t>0,2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02" marR="5002" marT="50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/>
                        <a:t>0,3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02" marR="5002" marT="500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/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02" marR="5002" marT="50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02" marR="5002" marT="5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/>
                        <a:t>0,5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02" marR="5002" marT="5002" marB="0" anchor="ctr"/>
                </a:tc>
              </a:tr>
              <a:tr h="39947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Налоговые льготы, установленные в муниципальных образованиях дополнительно </a:t>
                      </a:r>
                      <a:br>
                        <a:rPr lang="ru-RU" sz="1100" u="none" strike="noStrike" dirty="0"/>
                      </a:br>
                      <a:r>
                        <a:rPr lang="ru-RU" sz="1100" u="none" strike="noStrike" dirty="0"/>
                        <a:t>к льготам, предусмотренным Налоговым кодексом Российской Федерации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02" marR="5002" marT="50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726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/>
                        <a:t>100% в отношении имущества, отнесённого к ветхому и аварийному жилищному фонду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02" marR="5002" marT="500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434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/>
                        <a:t>100% в отношении одного объекта налогообложения жилого назначения по выбору налогоплательщика: жилой дом, часть жилого дома, квартира, часть квартиры, комната - одному из родителей в многодетной малоимущей семье, имеющей трех и более несовершеннолетних детей, среднедушевой доход которых ниже величины прожиточного минимума, установленной в Московской области на душу населения,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02" marR="5002" marT="500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835">
                <a:tc gridSpan="5">
                  <a:txBody>
                    <a:bodyPr/>
                    <a:lstStyle/>
                    <a:p>
                      <a:pPr algn="l" fontAlgn="t"/>
                      <a:endParaRPr lang="ru-RU" sz="1050" u="none" strike="noStrike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 fontAlgn="t"/>
                      <a:r>
                        <a:rPr lang="ru-RU" sz="1050" u="none" strike="noStrike" dirty="0" smtClean="0">
                          <a:solidFill>
                            <a:srgbClr val="FF0000"/>
                          </a:solidFill>
                        </a:rPr>
                        <a:t>Объем </a:t>
                      </a:r>
                      <a:r>
                        <a:rPr lang="ru-RU" sz="1050" u="none" strike="noStrike" dirty="0">
                          <a:solidFill>
                            <a:srgbClr val="FF0000"/>
                          </a:solidFill>
                        </a:rPr>
                        <a:t>выпадающих доходов по льготам, предоставленным органами местного самоуправления, млн. руб.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5002" marR="5002" marT="500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ru-RU" sz="1050" u="none" strike="noStrike" dirty="0" smtClean="0"/>
                    </a:p>
                    <a:p>
                      <a:pPr algn="ctr" fontAlgn="t"/>
                      <a:r>
                        <a:rPr lang="ru-RU" sz="1050" u="none" strike="noStrike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5002" marR="5002" marT="500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74" name="Picture 2" descr="http://kkoop.ru/wp-content/uploads/2020/06/5.nalo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77072"/>
            <a:ext cx="6336704" cy="23762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6488668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Light" pitchFamily="34" charset="0"/>
                <a:cs typeface="Segoe UI Light" pitchFamily="34" charset="0"/>
              </a:rPr>
              <a:t>Руза 2021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196752"/>
          <a:ext cx="8280917" cy="52335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99841"/>
                <a:gridCol w="959907"/>
                <a:gridCol w="932081"/>
                <a:gridCol w="834699"/>
                <a:gridCol w="834699"/>
                <a:gridCol w="834699"/>
                <a:gridCol w="834699"/>
                <a:gridCol w="834699"/>
                <a:gridCol w="615593"/>
              </a:tblGrid>
              <a:tr h="105778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89" marR="5289" marT="528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/>
                        <a:t>План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289" marR="5289" marT="528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179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/>
                        <a:t>Направление расходов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/>
                        <a:t> Ожидаемое</a:t>
                      </a:r>
                      <a:br>
                        <a:rPr lang="ru-RU" sz="1050" u="none" strike="noStrike"/>
                      </a:br>
                      <a:r>
                        <a:rPr lang="ru-RU" sz="1050" u="none" strike="noStrike"/>
                        <a:t>исполнение 2020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/>
                        <a:t>2021 год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/>
                        <a:t>2022 год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/>
                        <a:t>2023 год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/>
                        <a:t>сумма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/>
                        <a:t>% в общей сумме расходов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/>
                        <a:t>сумма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/>
                        <a:t>% в общей сумме расходов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/>
                        <a:t>сумма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/>
                        <a:t>% в общей сумме расходов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/>
                        <a:t>сумма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/>
                        <a:t>% в общей сумме расходов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</a:tr>
              <a:tr h="2115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/>
                        <a:t>Общегосударственные вопросы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493 705,99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/>
                        <a:t>9,41%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552 206,14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13,10%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546 155,64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15,01%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525 063,57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14,83%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</a:tr>
              <a:tr h="2115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/>
                        <a:t>Национальная оборона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6 166,80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/>
                        <a:t>0,12%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5 208,00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0,12%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5 208,00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0,14%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5 668,00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0,16%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</a:tr>
              <a:tr h="423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/>
                        <a:t>Национальная безопасность и правоохранительная деятельность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15 492,59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/>
                        <a:t>0,30%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 dirty="0"/>
                        <a:t>15 603,83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0,37%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14 838,31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0,41%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14 859,08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0,42%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</a:tr>
              <a:tr h="2115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/>
                        <a:t>Национальная экономика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450 862,86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/>
                        <a:t>8,59%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283 278,70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6,72%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262 411,10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7,21%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262 551,92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7,41%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</a:tr>
              <a:tr h="3173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/>
                        <a:t>Жилищно-коммунальное хозяйство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1 146 961,55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/>
                        <a:t>21,85%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802 675,03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19,04%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607 942,67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16,71%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664 060,18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18,75%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</a:tr>
              <a:tr h="2115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/>
                        <a:t>Охрана окружающей среды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147 112,57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/>
                        <a:t>3567,79%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15 208,47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0,36%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15 908,47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0,44%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16 008,47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0,45%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</a:tr>
              <a:tr h="1914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/>
                        <a:t>Образование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2 462 719,00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/>
                        <a:t>46,92%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2 064 602,17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48,98%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1 675 086,10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46,03%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1 539 706,85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43,48%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</a:tr>
              <a:tr h="2115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/>
                        <a:t>Культура, кинематография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258 486,93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/>
                        <a:t>4,92%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252 092,86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5,98%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255 674,14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7,03%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259 021,25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7,32%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</a:tr>
              <a:tr h="105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/>
                        <a:t>Социальная политика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137 146,27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/>
                        <a:t>2,61%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79 755,36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1,89%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95 016,36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2,61%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84 177,26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2,38%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</a:tr>
              <a:tr h="2115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/>
                        <a:t>Физическая культура и спорт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99 221,22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/>
                        <a:t>1,89%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96 672,41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2,29%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108 962,92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2,99%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117 725,06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3,32%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</a:tr>
              <a:tr h="2115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/>
                        <a:t>Средства массовой информации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20 493,69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/>
                        <a:t>0,39%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20 069,07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0,48%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20 253,97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0,56%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20 253,97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0,57%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</a:tr>
              <a:tr h="423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/>
                        <a:t>Обслуживание государственного (муниципального) долга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10 294,17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/>
                        <a:t>0,20%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27 850,73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0,66%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31 804,40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0,87%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31 857,32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u="none" strike="noStrike"/>
                        <a:t>0,90%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</a:tr>
              <a:tr h="1914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/>
                        <a:t>Итого: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 dirty="0"/>
                        <a:t>5 248 663,64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/>
                        <a:t>х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/>
                        <a:t>4 215 222,78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/>
                        <a:t>х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/>
                        <a:t>3 639 262,10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/>
                        <a:t>х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/>
                        <a:t>3 540 952,93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 err="1"/>
                        <a:t>х</a:t>
                      </a:r>
                      <a:r>
                        <a:rPr lang="ru-RU" sz="1050" u="none" strike="noStrike" dirty="0"/>
                        <a:t>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9" marR="5289" marT="5289" marB="0" anchor="ctr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 бюджета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Рузского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городского округа</a:t>
            </a:r>
          </a:p>
        </p:txBody>
      </p:sp>
      <p:pic>
        <p:nvPicPr>
          <p:cNvPr id="7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89979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Рузского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городского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округа на 2021 год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1062" y="0"/>
            <a:ext cx="842189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/>
        </p:nvGraphicFramePr>
        <p:xfrm>
          <a:off x="323528" y="1397000"/>
          <a:ext cx="8640960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 бюджета в разрезе муниципальных программ Рузского городского округа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124744"/>
          <a:ext cx="8712966" cy="54674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58990"/>
                <a:gridCol w="2924428"/>
                <a:gridCol w="1196796"/>
                <a:gridCol w="948269"/>
                <a:gridCol w="890359"/>
                <a:gridCol w="945855"/>
                <a:gridCol w="948269"/>
              </a:tblGrid>
              <a:tr h="1786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/>
                        <a:t>№ </a:t>
                      </a:r>
                      <a:r>
                        <a:rPr lang="ru-RU" sz="850" u="none" strike="noStrike" dirty="0" err="1"/>
                        <a:t>п</a:t>
                      </a:r>
                      <a:r>
                        <a:rPr lang="ru-RU" sz="850" u="none" strike="noStrike" dirty="0"/>
                        <a:t>/</a:t>
                      </a:r>
                      <a:r>
                        <a:rPr lang="ru-RU" sz="850" u="none" strike="noStrike" dirty="0" err="1"/>
                        <a:t>п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/>
                        <a:t>Наименование муниципальной программы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/>
                        <a:t>Утверждено Решением о бюджете на 2020 год (на </a:t>
                      </a:r>
                      <a:r>
                        <a:rPr lang="ru-RU" sz="700" u="none" strike="noStrike" dirty="0" smtClean="0"/>
                        <a:t>15.12.2020 </a:t>
                      </a:r>
                      <a:r>
                        <a:rPr lang="ru-RU" sz="700" u="none" strike="noStrike" dirty="0"/>
                        <a:t>г.)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Ожидаемое исполнение за 2020 год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Очередной финансовый год 2021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/>
                        <a:t>Плановый период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2022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2023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135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1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/>
                        <a:t>2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/>
                        <a:t>4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/>
                        <a:t>5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/>
                        <a:t>6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/>
                        <a:t>7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/>
                        <a:t>8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b"/>
                </a:tc>
              </a:tr>
              <a:tr h="142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80" u="none" strike="noStrike" dirty="0"/>
                        <a:t>Муниципальная программа "Здравоохранение"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2 155,1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2 155,1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2 880,0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2 880,0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2 880,0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128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80" u="none" strike="noStrike" dirty="0"/>
                        <a:t>Муниципальная программа "Культура"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261 510,1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260 408,7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259 366,0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275 931,2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266 811,3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75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3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80" u="none" strike="noStrike" dirty="0"/>
                        <a:t>Муниципальная программа "Образование"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435 013,3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430 641,9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1 587 411,5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1 648 644,2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1 535 224,7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150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80" u="none" strike="noStrike" dirty="0"/>
                        <a:t>Муниципальная программа "Социальная защита населения"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74 808,9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72 904,0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71 747,7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79 453,8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78 612,2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75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5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80" u="none" strike="noStrike" dirty="0"/>
                        <a:t>Муниципальная программа "Спорт"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98 582,3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94 098,3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96 382,9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108 744,5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117 524,7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150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80" u="none" strike="noStrike" dirty="0"/>
                        <a:t>Муниципальная программа "Развитие сельского хозяйства"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30 304,4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25 497,9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31 436,0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21 902,5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11 961,1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142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80" u="none" strike="noStrike" dirty="0"/>
                        <a:t>Муниципальная программа "Экология и окружающая среда"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192 914,6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192 382,0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21 817,7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22 517,7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22 617,7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225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80" u="none" strike="noStrike" dirty="0"/>
                        <a:t>Муниципальная программа "Безопасность и обеспечение безопасности жизнедеятельности населения"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39 650,4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36 759,0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42 690,0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46 184,3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46 994,3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75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80" u="none" strike="noStrike" dirty="0"/>
                        <a:t>Муниципальная программа "Жилище"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52 015,1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50 212,7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37 872,9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53 483,5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42 517,3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150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10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80" u="none" strike="noStrike" dirty="0"/>
                        <a:t>Муниципальная программа "Развитие инженерной инфраструктуры и </a:t>
                      </a:r>
                      <a:r>
                        <a:rPr lang="ru-RU" sz="880" u="none" strike="noStrike" dirty="0" err="1"/>
                        <a:t>энергоэффективности</a:t>
                      </a:r>
                      <a:r>
                        <a:rPr lang="ru-RU" sz="880" u="none" strike="noStrike" dirty="0"/>
                        <a:t>"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243 763,7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192 578,6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257 321,0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126 493,7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6 169,7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75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11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80" u="none" strike="noStrike"/>
                        <a:t>Муниципальная программа "Предпринимательство"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13 731,3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13 243,7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12 862,7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13 339,8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13 408,1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150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12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80" u="none" strike="noStrike" dirty="0"/>
                        <a:t>Муниципальная программа "Управление имуществом и муниципальными финансами"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386 993,0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376 701,1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417 115,8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420 478,1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418 750,0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300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13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80" u="none" strike="noStrike" dirty="0"/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37 107,2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34 440,6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35 164,6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33 786,9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33 290,9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150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14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80" u="none" strike="noStrike" dirty="0"/>
                        <a:t>Муниципальная программа "Развитие и функционирование дорожно-транспортного комплекса"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313 503,5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254 889,8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253 428,0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230 459,0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231 438,0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150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15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80" u="none" strike="noStrike" dirty="0"/>
                        <a:t>Муниципальная программа "Цифровое муниципальное образование"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77 261,8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75 678,2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75 591,3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86 418,7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79 859,8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150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16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80" u="none" strike="noStrike" dirty="0"/>
                        <a:t>Муниципальная программа "Архитектура и градостроительство"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2 371,0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2 160,0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1 911,0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1 911 000,0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1 911 000,0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150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17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80" u="none" strike="noStrike" dirty="0"/>
                        <a:t>Муниципальная программа "Формирование современной комфортной городской среды"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266 621,9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256 596,7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328 269,7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296 894,4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583 776,1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150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18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80" u="none" strike="noStrike" dirty="0"/>
                        <a:t>Муниципальная программа "Строительство объектов социальной инфраструктуры"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919 382,1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688 298,7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508 055,1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12 003,1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11 043,7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150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19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80" u="none" strike="noStrike" dirty="0"/>
                        <a:t>Муниципальная программа "Переселение граждан из аварийного жилищного фонда"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346 345,3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343 237,4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132 096,5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122 196,0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20 451,8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150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/>
                        <a:t> </a:t>
                      </a:r>
                      <a:r>
                        <a:rPr lang="ru-RU" sz="850" u="none" strike="noStrike" dirty="0" smtClean="0"/>
                        <a:t>95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80" u="none" strike="noStrike" dirty="0"/>
                        <a:t>Руководство и управление в сфере установленных функций органов местного самоуправления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20 383,20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19 769,8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10 549,89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10 549,89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10 549,89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75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/>
                        <a:t>99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80" u="none" strike="noStrike" dirty="0" err="1"/>
                        <a:t>Непрограммные</a:t>
                      </a:r>
                      <a:r>
                        <a:rPr lang="ru-RU" sz="880" u="none" strike="noStrike" dirty="0"/>
                        <a:t> расходы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287 965,70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50" u="none" strike="noStrike"/>
                        <a:t>281 438,7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31 252,45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24 989,96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5 160,76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  <a:tr h="1179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/>
                        <a:t>ИТОГО по муниципальным программам: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3 794 034,88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3 402 884,29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3 378 143,16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/>
                        <a:t>2 820 024,3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 dirty="0"/>
                        <a:t>2 749 272,2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38" marR="3938" marT="3938" marB="0" anchor="ctr"/>
                </a:tc>
              </a:tr>
            </a:tbl>
          </a:graphicData>
        </a:graphic>
      </p:graphicFrame>
      <p:pic>
        <p:nvPicPr>
          <p:cNvPr id="6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74888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DF0E422-2AB3-492B-A3EB-5F48A9165A3E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im0-tub-ru.yandex.net/i?id=b38b2cb4447d1edeaa03d89dfc378e8c-l&amp;n=13"/>
          <p:cNvPicPr>
            <a:picLocks noChangeAspect="1" noChangeArrowheads="1"/>
          </p:cNvPicPr>
          <p:nvPr/>
        </p:nvPicPr>
        <p:blipFill>
          <a:blip r:embed="rId2" cstate="print">
            <a:lum bright="4000" contrast="-6000"/>
          </a:blip>
          <a:srcRect/>
          <a:stretch>
            <a:fillRect/>
          </a:stretch>
        </p:blipFill>
        <p:spPr bwMode="auto">
          <a:xfrm>
            <a:off x="179512" y="5733256"/>
            <a:ext cx="1844137" cy="11247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Приоритетные целевые показатели муниципальных программ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936104" cy="117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412776"/>
          <a:ext cx="8424934" cy="41560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7656"/>
                <a:gridCol w="2333059"/>
                <a:gridCol w="1065718"/>
                <a:gridCol w="561662"/>
                <a:gridCol w="1094522"/>
                <a:gridCol w="1090921"/>
                <a:gridCol w="885698"/>
                <a:gridCol w="885698"/>
              </a:tblGrid>
              <a:tr h="1472220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№ </a:t>
                      </a:r>
                      <a:r>
                        <a:rPr lang="ru-RU" sz="900" u="none" strike="noStrike" dirty="0" err="1"/>
                        <a:t>п</a:t>
                      </a:r>
                      <a:r>
                        <a:rPr lang="ru-RU" sz="900" u="none" strike="noStrike" dirty="0"/>
                        <a:t>/</a:t>
                      </a:r>
                      <a:r>
                        <a:rPr lang="ru-RU" sz="900" u="none" strike="noStrike" dirty="0" err="1"/>
                        <a:t>п</a:t>
                      </a:r>
                      <a:r>
                        <a:rPr lang="ru-RU" sz="900" u="none" strike="noStrike" dirty="0"/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 Количественные и/или качественные приоритетные показатели, характеризующие достижение целей и решение задач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Единица измерения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 Фактическое значение показателя в 2019 году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Плановое значение показателя в 2020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vert="vert27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Прогнозные значения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2021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2022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2023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</a:tr>
              <a:tr h="111956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</a:tr>
              <a:tr h="111956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1                                        </a:t>
                      </a:r>
                      <a:r>
                        <a:rPr lang="ru-RU" sz="1100" u="none" strike="noStrike" dirty="0"/>
                        <a:t>Муниципальная программа «Здравоохранение» на 2020-2024 годы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82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Доля работников предприятий,</a:t>
                      </a:r>
                      <a:br>
                        <a:rPr lang="ru-RU" sz="900" u="none" strike="noStrike"/>
                      </a:br>
                      <a:r>
                        <a:rPr lang="ru-RU" sz="900" u="none" strike="noStrike"/>
                        <a:t>прошедших диспансеризацию,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</a:tr>
              <a:tr h="671736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1.2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Количество населения, прикрепленного к медицинским организациям на территории городского округа,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</a:tr>
              <a:tr h="895647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1.3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Доля медицинских работников (врачей первичного звена и специалистов узкого профиля), обеспеченных жильем, из числа привлеченных и нуждающихся в жилье,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98" marR="5598" marT="5598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980728"/>
          <a:ext cx="8352928" cy="44030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3317"/>
                <a:gridCol w="2313119"/>
                <a:gridCol w="1056607"/>
                <a:gridCol w="556863"/>
                <a:gridCol w="1085170"/>
                <a:gridCol w="1081596"/>
                <a:gridCol w="878128"/>
                <a:gridCol w="878128"/>
              </a:tblGrid>
              <a:tr h="877530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№ </a:t>
                      </a:r>
                      <a:r>
                        <a:rPr lang="ru-RU" sz="900" u="none" strike="noStrike" dirty="0" err="1"/>
                        <a:t>п</a:t>
                      </a:r>
                      <a:r>
                        <a:rPr lang="ru-RU" sz="900" u="none" strike="noStrike" dirty="0"/>
                        <a:t>/</a:t>
                      </a:r>
                      <a:r>
                        <a:rPr lang="ru-RU" sz="900" u="none" strike="noStrike" dirty="0" err="1"/>
                        <a:t>п</a:t>
                      </a:r>
                      <a:r>
                        <a:rPr lang="ru-RU" sz="900" u="none" strike="noStrike" dirty="0"/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 Количественные и/или качественные приоритетные показатели, характеризующие достижение целей и решение задач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Единица измерения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/>
                        <a:t> Фактическое значение показателя в 2019 году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/>
                        <a:t>Плановое значение показателя в 2020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vert="vert27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Прогнозные значения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2021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2022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2023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</a:tr>
              <a:tr h="66732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</a:tr>
              <a:tr h="173504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/>
                        <a:t>                 2</a:t>
                      </a:r>
                      <a:r>
                        <a:rPr lang="ru-RU" sz="900" u="none" strike="noStrike" dirty="0"/>
                        <a:t>. </a:t>
                      </a:r>
                      <a:r>
                        <a:rPr lang="ru-RU" sz="900" u="none" strike="noStrike" baseline="0" dirty="0" smtClean="0"/>
                        <a:t>                                                                                                 </a:t>
                      </a:r>
                      <a:r>
                        <a:rPr lang="ru-RU" sz="900" u="none" strike="noStrike" dirty="0" smtClean="0"/>
                        <a:t>Муниципальная </a:t>
                      </a:r>
                      <a:r>
                        <a:rPr lang="ru-RU" sz="900" u="none" strike="noStrike" dirty="0"/>
                        <a:t>программа «Культура» на 2020-2024 годы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197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Перевод в электронный вид музейных фондов (нарастающим итогом)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</a:tr>
              <a:tr h="26692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2.2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Увеличение посещаемости организаций культуры к уровню 2017 года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%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107,5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112,5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</a:tr>
              <a:tr h="1067718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2.3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</a:tr>
              <a:tr h="66732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2.4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</a:tr>
              <a:tr h="53385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2.5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5,5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37" marR="3337" marT="3337" marB="0" anchor="b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367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Приоритетные целевые показатели муниципальных программ</a:t>
            </a:r>
          </a:p>
        </p:txBody>
      </p:sp>
      <p:pic>
        <p:nvPicPr>
          <p:cNvPr id="7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784582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20688"/>
            <a:ext cx="3672408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Содержание: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340768"/>
            <a:ext cx="7848872" cy="504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Глоссарий </a:t>
            </a:r>
            <a:r>
              <a:rPr lang="en-US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                                                                                                                                    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sz="1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Основы формирования бюджета </a:t>
            </a:r>
            <a:r>
              <a:rPr lang="en-US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                                                                                           </a:t>
            </a:r>
            <a:r>
              <a:rPr lang="en-US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4 </a:t>
            </a:r>
            <a:endParaRPr lang="en-US" sz="1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Основные показатели социально-экономического развития </a:t>
            </a:r>
            <a:r>
              <a:rPr lang="en-US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                                     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</a:t>
            </a:r>
            <a:endParaRPr lang="en-US" sz="1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Основные направления бюджетной и налоговой политики </a:t>
            </a:r>
            <a:r>
              <a:rPr lang="en-US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                                      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6</a:t>
            </a:r>
            <a:endParaRPr lang="en-US" sz="1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Основные характеристики бюджета </a:t>
            </a:r>
            <a:r>
              <a:rPr lang="en-US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                                                                                     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7</a:t>
            </a:r>
            <a:endParaRPr lang="en-US" sz="1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Структура доходов бюджета </a:t>
            </a:r>
            <a:r>
              <a:rPr lang="en-US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                                                                                                   </a:t>
            </a:r>
            <a:r>
              <a:rPr lang="en-US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8</a:t>
            </a:r>
            <a:endParaRPr lang="en-US" sz="1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Доходы бюджета</a:t>
            </a:r>
            <a:r>
              <a:rPr lang="en-US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                                                                                                            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</a:t>
            </a:r>
            <a:r>
              <a:rPr lang="en-US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9-10</a:t>
            </a:r>
            <a:endParaRPr lang="en-US" sz="1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Межбюджетные трансферты, поступающие в бюджет </a:t>
            </a:r>
            <a:r>
              <a:rPr lang="en-US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                                               </a:t>
            </a:r>
            <a:r>
              <a:rPr lang="en-US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11</a:t>
            </a:r>
            <a:endParaRPr lang="en-US" sz="1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Удельный объем налоговых и неналоговых доходов бюджета в расчете на душу 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населения 12</a:t>
            </a:r>
            <a:endParaRPr lang="en-US" sz="16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Перечень 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налоговых льгот и ставок по местным налогам </a:t>
            </a:r>
            <a:r>
              <a:rPr lang="en-US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</a:t>
            </a:r>
            <a:r>
              <a:rPr lang="en-US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бъем 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выпадающих доходов 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</a:t>
            </a:r>
          </a:p>
          <a:p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связи 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 предоставлением налоговых льгот</a:t>
            </a:r>
            <a:r>
              <a:rPr lang="en-US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                                      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           13-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14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sz="1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Расходы бюджета</a:t>
            </a:r>
            <a:r>
              <a:rPr lang="en-US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                                                                                                                       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15 </a:t>
            </a:r>
            <a:endParaRPr lang="en-US" sz="1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Структура расходов бюджета </a:t>
            </a:r>
            <a:r>
              <a:rPr lang="en-US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                                                                                                  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16</a:t>
            </a:r>
            <a:endParaRPr lang="en-US" sz="1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Расходы бюджета в разрезе муниципальных программ </a:t>
            </a:r>
            <a:r>
              <a:rPr lang="en-US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                                               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17</a:t>
            </a:r>
            <a:endParaRPr lang="en-US" sz="1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Приоритетные целевые показатели муниципальных программ</a:t>
            </a:r>
            <a:r>
              <a:rPr lang="en-US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                           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18-33</a:t>
            </a:r>
            <a:endParaRPr lang="en-US" sz="1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Расходы бюджета с учетом интересов целевых групп пользователей </a:t>
            </a:r>
            <a:r>
              <a:rPr lang="en-US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                 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34-35</a:t>
            </a:r>
            <a:endParaRPr lang="en-US" sz="1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Информация об общественно значимых проектах </a:t>
            </a:r>
            <a:r>
              <a:rPr lang="en-US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                                                         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36</a:t>
            </a:r>
            <a:endParaRPr lang="en-US" sz="1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Контактная информация</a:t>
            </a:r>
            <a:r>
              <a:rPr lang="en-US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</a:t>
            </a:r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                                                                                                 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37</a:t>
            </a:r>
            <a:endParaRPr lang="ru-RU" sz="1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6488668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Light" pitchFamily="34" charset="0"/>
                <a:cs typeface="Segoe UI Light" pitchFamily="34" charset="0"/>
              </a:rPr>
              <a:t>Руза 2021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10800000" flipV="1">
            <a:off x="0" y="116632"/>
            <a:ext cx="3744416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 rot="10800000" flipV="1">
            <a:off x="755576" y="260648"/>
            <a:ext cx="3744416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 rot="10800000" flipV="1">
            <a:off x="5399584" y="620688"/>
            <a:ext cx="3744416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10800000" flipV="1">
            <a:off x="3203848" y="260648"/>
            <a:ext cx="3744416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10800000" flipV="1">
            <a:off x="5292080" y="260648"/>
            <a:ext cx="3744416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16200000" flipV="1">
            <a:off x="7488324" y="2024844"/>
            <a:ext cx="2736304" cy="36004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5400000" flipH="1" flipV="1">
            <a:off x="-1080628" y="2096852"/>
            <a:ext cx="2880320" cy="36004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92696"/>
            <a:ext cx="615901" cy="68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687970"/>
          <a:ext cx="8784976" cy="61700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24360"/>
                <a:gridCol w="2869413"/>
                <a:gridCol w="706943"/>
                <a:gridCol w="840144"/>
                <a:gridCol w="653444"/>
                <a:gridCol w="1120191"/>
                <a:gridCol w="1026843"/>
                <a:gridCol w="943638"/>
              </a:tblGrid>
              <a:tr h="522401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№ </a:t>
                      </a:r>
                      <a:r>
                        <a:rPr lang="ru-RU" sz="900" u="none" strike="noStrike" dirty="0" err="1"/>
                        <a:t>п</a:t>
                      </a:r>
                      <a:r>
                        <a:rPr lang="ru-RU" sz="900" u="none" strike="noStrike" dirty="0"/>
                        <a:t>/</a:t>
                      </a:r>
                      <a:r>
                        <a:rPr lang="ru-RU" sz="900" u="none" strike="noStrike" dirty="0" err="1"/>
                        <a:t>п</a:t>
                      </a:r>
                      <a:r>
                        <a:rPr lang="ru-RU" sz="900" u="none" strike="noStrike" dirty="0"/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 Количественные и/или качественные приоритетные показатели, характеризующие достижение целей и решение задач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Единица измерения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 Фактическое значение показателя в 2019 году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Плановое значение показателя в 2020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vert="vert27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Прогнозные значения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2021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2022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2023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</a:tr>
              <a:tr h="39726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</a:tr>
              <a:tr h="39726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        3.                                                   </a:t>
                      </a:r>
                      <a:r>
                        <a:rPr lang="ru-RU" sz="900" u="none" strike="noStrike" dirty="0" smtClean="0"/>
                        <a:t>                                                                                  </a:t>
                      </a:r>
                      <a:r>
                        <a:rPr lang="ru-RU" sz="900" u="none" strike="noStrike" dirty="0"/>
                        <a:t>Муниципальная программа: «Образование» на 2020-2024 годы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537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</a:tr>
              <a:tr h="39726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3.2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105,5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105,5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105,5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</a:tr>
              <a:tr h="357537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3.3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</a:tr>
              <a:tr h="158905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3.4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 Доля детей в возрасте от 5 до 18 лет, охваченных дополнительным образованием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14,2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</a:tr>
              <a:tr h="556168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3.5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Отношение численности детей в возрасте от 3 до 7 лет, получающих дошкольное образование в текущем году, к сумме численности детей в возрасте от 3 до 7 лет, получающих дошкольное образование в текущем году, и численности детей в возрасте от 3 до 7 лет, находящихся в очереди на получение в текущем году дошкольного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</a:tr>
              <a:tr h="834252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3.6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Число детей, охваченных деятельностью детских технопарков "Кванториум" (мобильных технопарков "Кванториум")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тыс.чел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0,149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0,184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0,219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</a:tr>
              <a:tr h="31781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3.7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Доля выпускников текущего года, набравших 220 баллов и более по 3 предметам, к общему количеству выпускников текущего года, сдавших ЕГЭ по 3 и более предметам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</a:tr>
              <a:tr h="158905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3.8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 Доступность дошкольного образования для детей в возрасте от полутора до трех лет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</a:tr>
              <a:tr h="198631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3.9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Доля педагогических работников, прошедших добровольную независимую оценку квалификации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6" marR="1986" marT="1986" marB="0" anchor="b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06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Приоритетные целевые показатели муниципальных программ</a:t>
            </a:r>
          </a:p>
        </p:txBody>
      </p:sp>
      <p:pic>
        <p:nvPicPr>
          <p:cNvPr id="7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640566" cy="8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Приоритетные целевые показатели муниципальных программ</a:t>
            </a:r>
          </a:p>
        </p:txBody>
      </p:sp>
      <p:pic>
        <p:nvPicPr>
          <p:cNvPr id="5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640566" cy="8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39552" y="980728"/>
          <a:ext cx="8064897" cy="47559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47717"/>
                <a:gridCol w="2215160"/>
                <a:gridCol w="1011863"/>
                <a:gridCol w="533277"/>
                <a:gridCol w="1039211"/>
                <a:gridCol w="1035789"/>
                <a:gridCol w="840940"/>
                <a:gridCol w="840940"/>
              </a:tblGrid>
              <a:tr h="126741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№ </a:t>
                      </a:r>
                      <a:r>
                        <a:rPr lang="ru-RU" sz="900" u="none" strike="noStrike" dirty="0" err="1"/>
                        <a:t>п</a:t>
                      </a:r>
                      <a:r>
                        <a:rPr lang="ru-RU" sz="900" u="none" strike="noStrike" dirty="0"/>
                        <a:t>/</a:t>
                      </a:r>
                      <a:r>
                        <a:rPr lang="ru-RU" sz="900" u="none" strike="noStrike" dirty="0" err="1"/>
                        <a:t>п</a:t>
                      </a:r>
                      <a:r>
                        <a:rPr lang="ru-RU" sz="900" u="none" strike="noStrike" dirty="0"/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 Количественные и/или качественные приоритетные показатели, характеризующие достижение целей и решение задач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Единица измерения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/>
                        <a:t> Фактическое значение показателя в 2019 году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/>
                        <a:t>Плановое значение показателя в 2020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vert="vert27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Прогнозные значения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2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2021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2022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2023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</a:tr>
              <a:tr h="7881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4.                 Муниципальная программа: «Социальная защита населения» на 2020-2024 годы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125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4.1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Доступная среда - Доступность для</a:t>
                      </a:r>
                      <a:br>
                        <a:rPr lang="ru-RU" sz="900" u="none" strike="noStrike"/>
                      </a:br>
                      <a:r>
                        <a:rPr lang="ru-RU" sz="900" u="none" strike="noStrike"/>
                        <a:t>инвалидов и других маломобильных групп</a:t>
                      </a:r>
                      <a:br>
                        <a:rPr lang="ru-RU" sz="900" u="none" strike="noStrike"/>
                      </a:br>
                      <a:r>
                        <a:rPr lang="ru-RU" sz="900" u="none" strike="noStrike"/>
                        <a:t>населения муниципальных приоритетных</a:t>
                      </a:r>
                      <a:br>
                        <a:rPr lang="ru-RU" sz="900" u="none" strike="noStrike"/>
                      </a:br>
                      <a:r>
                        <a:rPr lang="ru-RU" sz="900" u="none" strike="noStrike"/>
                        <a:t>объектов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72,8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69,7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71,2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72,7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</a:tr>
              <a:tr h="7881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4.2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Активное долголетие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12,5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</a:tr>
              <a:tr h="62711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4.3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Число пострадавших в результате несчастных случаев на производстве со смертельным исходом, в расчете на 1000 работающих (организаций, занятых в экономике муниципального образования)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Промилле(0,1 процента)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0,063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0,063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0,062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0,061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</a:tr>
              <a:tr h="757658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4.4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55,8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55,9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56,5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</a:tr>
              <a:tr h="44434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4.5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60,5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61,5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62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62,5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</a:tr>
              <a:tr h="287687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4.6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Количество СО НКО, которым оказана поддержка органами местного самоуправления всего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ед.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</a:tr>
              <a:tr h="52701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4.7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Уровень бедности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6,5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250" marR="2250" marT="225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Приоритетные целевые показатели муниципальных программ</a:t>
            </a:r>
          </a:p>
        </p:txBody>
      </p:sp>
      <p:pic>
        <p:nvPicPr>
          <p:cNvPr id="6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640566" cy="8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3" y="980728"/>
          <a:ext cx="8928992" cy="504056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38030"/>
                <a:gridCol w="2472643"/>
                <a:gridCol w="1129480"/>
                <a:gridCol w="595267"/>
                <a:gridCol w="1160003"/>
                <a:gridCol w="1156189"/>
                <a:gridCol w="938690"/>
                <a:gridCol w="938690"/>
              </a:tblGrid>
              <a:tr h="1272356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№ </a:t>
                      </a:r>
                      <a:r>
                        <a:rPr lang="ru-RU" sz="800" u="none" strike="noStrike" dirty="0" err="1"/>
                        <a:t>п</a:t>
                      </a:r>
                      <a:r>
                        <a:rPr lang="ru-RU" sz="800" u="none" strike="noStrike" dirty="0"/>
                        <a:t>/</a:t>
                      </a:r>
                      <a:r>
                        <a:rPr lang="ru-RU" sz="800" u="none" strike="noStrike" dirty="0" err="1"/>
                        <a:t>п</a:t>
                      </a:r>
                      <a:r>
                        <a:rPr lang="ru-RU" sz="800" u="none" strike="noStrike" dirty="0"/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 Количественные и/или качественные приоритетные показатели, характеризующие достижение целей и решение задач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Единица измерения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 Фактическое значение показателя в 2019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/>
                        <a:t>Плановое значение показателя в 2020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vert="vert27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Прогнозные значения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2022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5432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212866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/>
                        <a:t>                  5                                                                                                         </a:t>
                      </a:r>
                      <a:r>
                        <a:rPr lang="ru-RU" sz="800" u="none" strike="noStrike" dirty="0"/>
                        <a:t>Муниципальная программа: «Спорт» на 2020-2024 годы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405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5.1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Количество установленных (отремонтированных, модернизированных) плоскостных спортивных сооружений в Рузском городском округе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ед.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67729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5.2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Доля спортивных площадок, Доля спортивных площадок управляемых в соответствии со стандартом их использования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106432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5.3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</a:t>
                      </a:r>
                      <a:r>
                        <a:rPr lang="ru-RU" sz="800" u="none" strike="noStrike" dirty="0" err="1"/>
                        <a:t>населени</a:t>
                      </a:r>
                      <a:r>
                        <a:rPr lang="ru-RU" sz="800" u="none" strike="noStrike" dirty="0"/>
                        <a:t> Рузского городского округа Московской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43,6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45,1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48,5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51,7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  <a:tr h="58054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5.4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60,08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60,09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60,1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60,11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46" marR="3946" marT="3946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Приоритетные целевые показатели муниципальных программ</a:t>
            </a:r>
          </a:p>
        </p:txBody>
      </p:sp>
      <p:pic>
        <p:nvPicPr>
          <p:cNvPr id="6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640566" cy="8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09" y="1052737"/>
          <a:ext cx="8712970" cy="30333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5012"/>
                <a:gridCol w="2412823"/>
                <a:gridCol w="1102153"/>
                <a:gridCol w="580865"/>
                <a:gridCol w="1131941"/>
                <a:gridCol w="1128218"/>
                <a:gridCol w="915979"/>
                <a:gridCol w="915979"/>
              </a:tblGrid>
              <a:tr h="1234021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№ </a:t>
                      </a:r>
                      <a:r>
                        <a:rPr lang="ru-RU" sz="1000" u="none" strike="noStrike" dirty="0" err="1"/>
                        <a:t>п</a:t>
                      </a:r>
                      <a:r>
                        <a:rPr lang="ru-RU" sz="1000" u="none" strike="noStrike" dirty="0"/>
                        <a:t>/</a:t>
                      </a:r>
                      <a:r>
                        <a:rPr lang="ru-RU" sz="1000" u="none" strike="noStrike" dirty="0" err="1"/>
                        <a:t>п</a:t>
                      </a:r>
                      <a:r>
                        <a:rPr lang="ru-RU" sz="1000" u="none" strike="noStrike" dirty="0"/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 Количественные и/или качественные приоритетные показатели, характеризующие достижение целей и решение задач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Единица измерения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 Фактическое значение показателя в 2019 году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Плановое значение показателя в 2020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vert="vert27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Прогнозные значения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2021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2022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2023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</a:tr>
              <a:tr h="128850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</a:tr>
              <a:tr h="254750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/>
                        <a:t>                6                                                                    </a:t>
                      </a:r>
                      <a:r>
                        <a:rPr lang="ru-RU" sz="1000" u="none" strike="noStrike" dirty="0"/>
                        <a:t>Муниципальная программа: «Развитие сельского хозяйства» на 2020-2024 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52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6.1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Площадь земель, обработанных от</a:t>
                      </a:r>
                      <a:br>
                        <a:rPr lang="ru-RU" sz="1000" u="none" strike="noStrike"/>
                      </a:br>
                      <a:r>
                        <a:rPr lang="ru-RU" sz="1000" u="none" strike="noStrike"/>
                        <a:t>борщевика Сосновского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3248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3200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3200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3000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</a:tr>
              <a:tr h="29290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6.2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Количество отловленных животных без</a:t>
                      </a:r>
                      <a:br>
                        <a:rPr lang="ru-RU" sz="1000" u="none" strike="noStrike"/>
                      </a:br>
                      <a:r>
                        <a:rPr lang="ru-RU" sz="1000" u="none" strike="noStrike"/>
                        <a:t>владельцев, единиц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ед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163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163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</a:tr>
              <a:tr h="37455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6.3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Объем экспорта продукции АПК, тысяча</a:t>
                      </a:r>
                      <a:br>
                        <a:rPr lang="ru-RU" sz="1000" u="none" strike="noStrike"/>
                      </a:br>
                      <a:r>
                        <a:rPr lang="ru-RU" sz="1000" u="none" strike="noStrike"/>
                        <a:t>долларов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тыс. долл.</a:t>
                      </a:r>
                      <a:br>
                        <a:rPr lang="ru-RU" sz="1000" u="none" strike="noStrike"/>
                      </a:br>
                      <a:r>
                        <a:rPr lang="ru-RU" sz="1000" u="none" strike="noStrike"/>
                        <a:t>США</a:t>
                      </a:r>
                      <a:br>
                        <a:rPr lang="ru-RU" sz="1000" u="none" strike="noStrike"/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198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261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303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352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3" marR="7443" marT="7443" marB="0" anchor="b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4149080"/>
          <a:ext cx="8712968" cy="93610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93350"/>
                <a:gridCol w="2395953"/>
                <a:gridCol w="1087053"/>
                <a:gridCol w="576804"/>
                <a:gridCol w="1120330"/>
                <a:gridCol w="1120330"/>
                <a:gridCol w="909574"/>
                <a:gridCol w="909574"/>
              </a:tblGrid>
              <a:tr h="234026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/>
                        <a:t>              7                                                                                           </a:t>
                      </a:r>
                      <a:r>
                        <a:rPr lang="ru-RU" sz="900" u="none" strike="noStrike" dirty="0"/>
                        <a:t>Муниципальная программа: «Экология и окружающая среда» на 2020-2024 годы     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02" marR="7802" marT="7802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7.1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Количество проведенных экологических мероприятий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ед.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1635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1800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1980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02" marR="7802" marT="7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02" marR="7802" marT="7802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Приоритетные целевые показатели муниципальных программ</a:t>
            </a:r>
          </a:p>
        </p:txBody>
      </p:sp>
      <p:pic>
        <p:nvPicPr>
          <p:cNvPr id="6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640566" cy="8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908720"/>
          <a:ext cx="8208912" cy="57080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8977"/>
                <a:gridCol w="2293179"/>
                <a:gridCol w="1047500"/>
                <a:gridCol w="552065"/>
                <a:gridCol w="1075815"/>
                <a:gridCol w="1072273"/>
                <a:gridCol w="870556"/>
                <a:gridCol w="798547"/>
              </a:tblGrid>
              <a:tr h="499688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№ </a:t>
                      </a:r>
                      <a:r>
                        <a:rPr lang="ru-RU" sz="800" u="none" strike="noStrike" dirty="0" err="1"/>
                        <a:t>п</a:t>
                      </a:r>
                      <a:r>
                        <a:rPr lang="ru-RU" sz="800" u="none" strike="noStrike" dirty="0"/>
                        <a:t>/</a:t>
                      </a:r>
                      <a:r>
                        <a:rPr lang="ru-RU" sz="800" u="none" strike="noStrike" dirty="0" err="1"/>
                        <a:t>п</a:t>
                      </a:r>
                      <a:r>
                        <a:rPr lang="ru-RU" sz="800" u="none" strike="noStrike" dirty="0"/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 Количественные и/или качественные приоритетные показатели, характеризующие достижение целей и решение задач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/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/>
                        <a:t> Фактическое значение показателя в 2019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/>
                        <a:t>Плановое значение показателя в 2020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vert="vert27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Прогнозные значения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2022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</a:tr>
              <a:tr h="3799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</a:tr>
              <a:tr h="188776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8                    </a:t>
                      </a:r>
                      <a:r>
                        <a:rPr lang="ru-RU" sz="1000" u="none" strike="noStrike" dirty="0"/>
                        <a:t>Муниципальная программа: «Безопасность и обеспечение безопасности жизнедеятельности населения» на 2020-2024 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99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8.1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«Доля кладбищ, соответствующих Региональному стандарту»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%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/>
                        <a:t>-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33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34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37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</a:tr>
              <a:tr h="26599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8.2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Снижение общего количества преступлений, совершенных на территории муниципального образования, не менее чем на 5% ежегодно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Количество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-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738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701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665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631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</a:tr>
              <a:tr h="45598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8.3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Доля коммерческих объектов,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%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-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20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40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40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</a:tr>
              <a:tr h="493988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8.4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Доля подъездов многоквартирных домов,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%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-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25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30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35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</a:tr>
              <a:tr h="53198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8.5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Доля социальных объектов и мест с массовым пребыванием людей,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%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-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25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80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84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</a:tr>
              <a:tr h="37999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8.6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Процент готовности муниципального образования Московской области к действиям по предназначению при возникновении чрезвычайных ситуаций (происшествий) природного и техногенного характера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%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/>
                        <a:t>-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75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80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83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86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</a:tr>
              <a:tr h="37999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8.7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%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/>
                        <a:t>-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82,5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80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77,5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75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</a:tr>
              <a:tr h="41799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8.8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муниципального образования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%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/>
                        <a:t>-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97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98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99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</a:tr>
              <a:tr h="22799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8.9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Повышение степени пожарной защищенности муниципального образования, по отношению к базовому периоду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%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-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59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61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64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67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00" marR="1900" marT="190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Приоритетные целевые показатели муниципальных программ</a:t>
            </a:r>
          </a:p>
        </p:txBody>
      </p:sp>
      <p:pic>
        <p:nvPicPr>
          <p:cNvPr id="6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640566" cy="8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9" y="1052736"/>
          <a:ext cx="8352928" cy="56357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3318"/>
                <a:gridCol w="2313120"/>
                <a:gridCol w="1056608"/>
                <a:gridCol w="556861"/>
                <a:gridCol w="1085169"/>
                <a:gridCol w="1081596"/>
                <a:gridCol w="878128"/>
                <a:gridCol w="878128"/>
              </a:tblGrid>
              <a:tr h="641556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№ </a:t>
                      </a:r>
                      <a:r>
                        <a:rPr lang="ru-RU" sz="900" u="none" strike="noStrike" dirty="0" err="1"/>
                        <a:t>п</a:t>
                      </a:r>
                      <a:r>
                        <a:rPr lang="ru-RU" sz="900" u="none" strike="noStrike" dirty="0"/>
                        <a:t>/</a:t>
                      </a:r>
                      <a:r>
                        <a:rPr lang="ru-RU" sz="900" u="none" strike="noStrike" dirty="0" err="1"/>
                        <a:t>п</a:t>
                      </a:r>
                      <a:r>
                        <a:rPr lang="ru-RU" sz="900" u="none" strike="noStrike" dirty="0"/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 Количественные и/или качественные приоритетные показатели, характеризующие достижение целей и решение задач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/>
                        <a:t>Единица измерения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/>
                        <a:t> Фактическое значение показателя в 2019 году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/>
                        <a:t>Плановое значение показателя в 2020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vert="vert27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Прогнозные значения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2021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2022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2023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</a:tr>
              <a:tr h="48788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</a:tr>
              <a:tr h="48788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/>
                        <a:t>                </a:t>
                      </a:r>
                      <a:r>
                        <a:rPr lang="ru-RU" sz="1050" u="none" strike="noStrike" dirty="0" smtClean="0"/>
                        <a:t>9                                                                           </a:t>
                      </a:r>
                      <a:r>
                        <a:rPr lang="ru-RU" sz="1050" u="none" strike="noStrike" dirty="0"/>
                        <a:t>Муниципальная программа: «Жилище» на 2020-2024 годы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51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9.1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Тыс.кв.м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62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</a:tr>
              <a:tr h="14636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9.2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Количество семей, улучшивших жилищные условия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штук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</a:tr>
              <a:tr h="439088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9.3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Количество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семья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</a:tr>
              <a:tr h="1073325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9.4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Доля детей-сирот и детей, оставшихся без попечения родителей, лиц из числа детейсирот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детейсирот и детей, лиц из числа детей-сирот и детей, оставшихся без попечения родителей, лиц из их числа, которые подлежат обеспечению жилыми помещениями, в отчетном году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</a:tr>
              <a:tr h="117090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9.5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Количество уведомлений о соответствии (несоответствии) указанных уведомлений о планируемом строительстве параметров объекта индивидуального жилищного строительства (далее-ИЖС) млм садового дома установленным параметрам и допустимости размещения объекта ИЖС млм садового дома на земельном участке, уведомлений о соответствии (несоответствии) построенных или реконструированных объектов ИЖС или садового дома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шт.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3768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3768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3768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3768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39" marR="2439" marT="2439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Приоритетные целевые показатели муниципальных программ</a:t>
            </a:r>
          </a:p>
        </p:txBody>
      </p:sp>
      <p:pic>
        <p:nvPicPr>
          <p:cNvPr id="6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640566" cy="8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980728"/>
          <a:ext cx="8496945" cy="555182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11996"/>
                <a:gridCol w="2353000"/>
                <a:gridCol w="1074825"/>
                <a:gridCol w="566466"/>
                <a:gridCol w="1103876"/>
                <a:gridCol w="1100244"/>
                <a:gridCol w="893269"/>
                <a:gridCol w="893269"/>
              </a:tblGrid>
              <a:tr h="140351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№ </a:t>
                      </a:r>
                      <a:r>
                        <a:rPr lang="ru-RU" sz="1000" u="none" strike="noStrike" dirty="0" err="1"/>
                        <a:t>п</a:t>
                      </a:r>
                      <a:r>
                        <a:rPr lang="ru-RU" sz="1000" u="none" strike="noStrike" dirty="0"/>
                        <a:t>/</a:t>
                      </a:r>
                      <a:r>
                        <a:rPr lang="ru-RU" sz="1000" u="none" strike="noStrike" dirty="0" err="1"/>
                        <a:t>п</a:t>
                      </a:r>
                      <a:r>
                        <a:rPr lang="ru-RU" sz="1000" u="none" strike="noStrike" dirty="0"/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 Количественные и/или качественные приоритетные показатели, характеризующие достижение целей и решение задач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Единица измерения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 Фактическое значение показателя в 2019 году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Плановое значение показателя в 2020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vert="vert27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Прогнозные значения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2021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2022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2023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</a:tr>
              <a:tr h="5497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 Муниципальная программа: «Развитие инженерной инфраструктуры и </a:t>
                      </a:r>
                      <a:r>
                        <a:rPr lang="ru-RU" sz="1100" u="none" strike="noStrike" dirty="0" err="1"/>
                        <a:t>энергоэффективности</a:t>
                      </a:r>
                      <a:r>
                        <a:rPr lang="ru-RU" sz="1100" u="none" strike="noStrike" dirty="0"/>
                        <a:t>»</a:t>
                      </a:r>
                      <a:br>
                        <a:rPr lang="ru-RU" sz="1100" u="none" strike="noStrike" dirty="0"/>
                      </a:br>
                      <a:r>
                        <a:rPr lang="ru-RU" sz="1100" u="none" strike="noStrike" dirty="0"/>
                        <a:t>на 2020-2024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76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10.1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Количество созданных и восстановленных ВЗУ, ВНС и станций водоподготовки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ед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</a:tr>
              <a:tr h="16214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10.2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Количество построенных, реконструированных, отремонтированных коллекторов (участков), канализационных насосных станций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/>
                        <a:t>ед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</a:tr>
              <a:tr h="188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10.3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</a:tr>
              <a:tr h="13535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10.4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Количество созданных и восстановленных объектов коммунальной инфраструктуры (котельные, ЦТП, сети), 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ед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</a:tr>
              <a:tr h="188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10.5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</a:tr>
              <a:tr h="188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10.6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B, C, D),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</a:tr>
              <a:tr h="13535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10.7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Бережливый учет - оснащенность многоквартирных домов общедомовыми приборами учета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52,5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64,4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76,4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88,5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</a:tr>
              <a:tr h="8176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10.8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Доля многоквартирных домов с присвоенными классами энергоэфективности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31,6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35,7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39,4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43,9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7" marR="3177" marT="3177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Приоритетные целевые показатели муниципальных программ</a:t>
            </a:r>
          </a:p>
        </p:txBody>
      </p:sp>
      <p:pic>
        <p:nvPicPr>
          <p:cNvPr id="6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640566" cy="8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864064"/>
          <a:ext cx="9143999" cy="59101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41012"/>
                <a:gridCol w="2505658"/>
                <a:gridCol w="1144558"/>
                <a:gridCol w="603211"/>
                <a:gridCol w="1175490"/>
                <a:gridCol w="1171624"/>
                <a:gridCol w="951223"/>
                <a:gridCol w="951223"/>
              </a:tblGrid>
              <a:tr h="346520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№ </a:t>
                      </a:r>
                      <a:r>
                        <a:rPr lang="ru-RU" sz="800" u="none" strike="noStrike" dirty="0" err="1"/>
                        <a:t>п</a:t>
                      </a:r>
                      <a:r>
                        <a:rPr lang="ru-RU" sz="800" u="none" strike="noStrike" dirty="0"/>
                        <a:t>/</a:t>
                      </a:r>
                      <a:r>
                        <a:rPr lang="ru-RU" sz="800" u="none" strike="noStrike" dirty="0" err="1"/>
                        <a:t>п</a:t>
                      </a:r>
                      <a:r>
                        <a:rPr lang="ru-RU" sz="800" u="none" strike="noStrike" dirty="0"/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/>
                        <a:t> Количественные и/или качественные приоритетные показатели, характеризующие достижение целей и решение задач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Единица измерения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/>
                        <a:t> Фактическое значение показателя в 2019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/>
                        <a:t>Плановое значение показателя в 2020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vert="vert27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Прогнозные значения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2022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</a:tr>
              <a:tr h="2905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</a:tr>
              <a:tr h="32939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/>
                        <a:t>                       </a:t>
                      </a:r>
                      <a:r>
                        <a:rPr lang="ru-RU" sz="1050" u="none" strike="noStrike" dirty="0" smtClean="0"/>
                        <a:t>11                                                                                                 </a:t>
                      </a:r>
                      <a:r>
                        <a:rPr lang="ru-RU" sz="1050" u="none" strike="noStrike" dirty="0"/>
                        <a:t>Муниципальная программа: «Предпринимательство» на 2020-2024 годы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98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11.1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Тыс.руб.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57,19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49,89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55,32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56,28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</a:tr>
              <a:tr h="13998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11.2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Процент </a:t>
                      </a:r>
                      <a:r>
                        <a:rPr lang="ru-RU" sz="800" u="none" strike="noStrike" dirty="0" err="1"/>
                        <a:t>заполняемости</a:t>
                      </a:r>
                      <a:r>
                        <a:rPr lang="ru-RU" sz="800" u="none" strike="noStrike" dirty="0"/>
                        <a:t> многопрофильных индустриальных парков, технологических парков, промышленных площадок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</a:tr>
              <a:tr h="195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11.3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103,4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104,4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104,2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</a:tr>
              <a:tr h="16771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11.4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Количество многофункциональных индустриальных парков, технологических парков, промышленных площадок, 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ед.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</a:tr>
              <a:tr h="5678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11.5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Количество созданных рабочих мест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err="1"/>
                        <a:t>Раб.мест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1180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1185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1190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1195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</a:tr>
              <a:tr h="8451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11.6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Производительность труда в базовых несырьевых отраслях экономики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</a:tr>
              <a:tr h="22318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11.7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Объем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Тыс.руб.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3 508 570,00 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30 603 300,00 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339 553,00 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346 024,00 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</a:tr>
              <a:tr h="13998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11.8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Количество привлеченных резидентов на территории муниципальных образований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ед.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</a:tr>
              <a:tr h="8451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11.9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Площадь территории, на которую привлечены новые резиденты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</a:tr>
              <a:tr h="195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11.10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Численность занятых в сфере малого и среднего предпринимательства, включая индивидуальных предпринимателей" за отчетный период (прошедший год)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чел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8770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9151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9829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10446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</a:tr>
              <a:tr h="195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11.11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Доля обоснованных, частично обоснованных жалоб в Федеральную антимонопольную службу (ФАС России) (от общего количества объявленных торгов)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</a:tr>
              <a:tr h="8451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11.12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Доля несостоявшихся торгов от общего количества объявленных торгов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</a:tr>
              <a:tr h="8451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11.13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Доля общей экономии денежных средств от общей суммы объявленных торгов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</a:tr>
              <a:tr h="50051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11.14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Доля закупок среди субъектов малого и среднего предпринимательства, социально ориентированных некоммерческих организаций, осуществляемых в соответствии с Федеральным законом от 05.04.2013 № 44-ФЗ «О контрактной системе в сфере закупок товаров, работ, услуг для обеспечения государственных и муниципальных нужд»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31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32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</a:tr>
              <a:tr h="8451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11.15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Прирост посадочных мест на объектах общественного питания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Посадочных мест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/>
                        <a:t>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72" marR="2172" marT="2172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16632"/>
            <a:ext cx="822960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Приоритетные целевые показатели муниципальных программ</a:t>
            </a:r>
            <a:endParaRPr kumimoji="0" lang="ru-RU" sz="28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640566" cy="8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991790"/>
          <a:ext cx="9144001" cy="58589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50984"/>
                <a:gridCol w="2532184"/>
                <a:gridCol w="1156678"/>
                <a:gridCol w="609602"/>
                <a:gridCol w="1187940"/>
                <a:gridCol w="1184029"/>
                <a:gridCol w="961292"/>
                <a:gridCol w="961292"/>
              </a:tblGrid>
              <a:tr h="715301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№ </a:t>
                      </a:r>
                      <a:r>
                        <a:rPr lang="ru-RU" sz="900" u="none" strike="noStrike" dirty="0" err="1"/>
                        <a:t>п</a:t>
                      </a:r>
                      <a:r>
                        <a:rPr lang="ru-RU" sz="900" u="none" strike="noStrike" dirty="0"/>
                        <a:t>/</a:t>
                      </a:r>
                      <a:r>
                        <a:rPr lang="ru-RU" sz="900" u="none" strike="noStrike" dirty="0" err="1"/>
                        <a:t>п</a:t>
                      </a:r>
                      <a:r>
                        <a:rPr lang="ru-RU" sz="900" u="none" strike="noStrike" dirty="0"/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 Количественные и/или качественные приоритетные показатели, характеризующие достижение целей и решение задач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/>
                        <a:t>Единица измерения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/>
                        <a:t> Фактическое значение показателя в 2019 году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/>
                        <a:t>Плановое значение показателя в 2020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vert="vert27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Прогнозные значения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2021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2022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2023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</a:tr>
              <a:tr h="132456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</a:tr>
              <a:tr h="262090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/>
                        <a:t>            12                                                </a:t>
                      </a:r>
                      <a:r>
                        <a:rPr lang="ru-RU" sz="1100" u="none" strike="noStrike" dirty="0"/>
                        <a:t>Муниципальная программа: «Управление имуществом и муниципальными финансами» на </a:t>
                      </a:r>
                      <a:r>
                        <a:rPr lang="ru-RU" sz="1100" u="none" strike="noStrike" dirty="0" smtClean="0"/>
                        <a:t>2020-2022 </a:t>
                      </a:r>
                      <a:r>
                        <a:rPr lang="ru-RU" sz="1100" u="none" strike="noStrike" dirty="0"/>
                        <a:t>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357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12.1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</a:tr>
              <a:tr h="39172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12.2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</a:tr>
              <a:tr h="26209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12.3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Предоставление земельных участков многодетным семьям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</a:tr>
              <a:tr h="132456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12.4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Проверка использования земель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</a:tr>
              <a:tr h="780625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12.5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Доля государственных и муниципальных услуг в области земельных отношений, по которым соблюдены регламентные сроки оказания услуг, к общему количеству государственных и муниципальных услуг в области земельных отношений, оказанных ОМСУ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</a:tr>
              <a:tr h="521357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12.6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</a:tr>
              <a:tr h="132456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12.7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Прирост земельного налога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</a:tr>
              <a:tr h="521357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12.8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Поступления средств в бюджет муниципального образования от аренды и продажи земельными участками, государственная собственность на которые не разграничена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</a:tr>
              <a:tr h="26209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13 </a:t>
                      </a:r>
                      <a:r>
                        <a:rPr lang="ru-RU" sz="1100" u="none" strike="noStrike" dirty="0" smtClean="0"/>
                        <a:t>                </a:t>
                      </a:r>
                      <a:r>
                        <a:rPr lang="ru-RU" sz="1100" u="none" strike="noStrike" dirty="0"/>
                        <a:t>Муниципальная программа: «Развитие институтов гражданского общества, повышение эффективности местного самоуправления</a:t>
                      </a:r>
                      <a:br>
                        <a:rPr lang="ru-RU" sz="1100" u="none" strike="noStrike" dirty="0"/>
                      </a:br>
                      <a:r>
                        <a:rPr lang="ru-RU" sz="1100" u="none" strike="noStrike" dirty="0"/>
                        <a:t>и реализации молодежной политики» на 2020-2024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456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13.2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Информирование населения через СМИ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126,45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148,1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169,76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180,59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</a:tr>
              <a:tr h="26209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13.3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Уровень информированности населения в социальных сетях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коэф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</a:tr>
              <a:tr h="39172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13.5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Доля молодежи, задействованной в мероприятиях по вовлечению в творческую деятельность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39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86" marR="2986" marT="2986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16632"/>
            <a:ext cx="822960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Приоритетные целевые показатели муниципальных программ</a:t>
            </a:r>
            <a:endParaRPr kumimoji="0" lang="ru-RU" sz="28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640566" cy="8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980728"/>
          <a:ext cx="8424936" cy="518983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7655"/>
                <a:gridCol w="2333059"/>
                <a:gridCol w="1065717"/>
                <a:gridCol w="561664"/>
                <a:gridCol w="1094522"/>
                <a:gridCol w="1090921"/>
                <a:gridCol w="885699"/>
                <a:gridCol w="885699"/>
              </a:tblGrid>
              <a:tr h="1234217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№ </a:t>
                      </a:r>
                      <a:r>
                        <a:rPr lang="ru-RU" sz="1000" u="none" strike="noStrike" dirty="0" err="1"/>
                        <a:t>п</a:t>
                      </a:r>
                      <a:r>
                        <a:rPr lang="ru-RU" sz="1000" u="none" strike="noStrike" dirty="0"/>
                        <a:t>/</a:t>
                      </a:r>
                      <a:r>
                        <a:rPr lang="ru-RU" sz="1000" u="none" strike="noStrike" dirty="0" err="1"/>
                        <a:t>п</a:t>
                      </a:r>
                      <a:r>
                        <a:rPr lang="ru-RU" sz="1000" u="none" strike="noStrike" dirty="0"/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 Количественные и/или качественные приоритетные показатели, характеризующие достижение целей и решение задач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Единица измерения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 Фактическое значение показателя в 2019 году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Плановое значение показателя в 2020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vert="vert27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Прогнозные значения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2021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2022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2023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</a:tr>
              <a:tr h="9385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</a:tr>
              <a:tr h="9385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14 </a:t>
                      </a:r>
                      <a:r>
                        <a:rPr lang="ru-RU" sz="1400" u="none" strike="noStrike" dirty="0" smtClean="0"/>
                        <a:t>                                        </a:t>
                      </a:r>
                      <a:r>
                        <a:rPr lang="ru-RU" sz="1400" u="none" strike="noStrike" dirty="0"/>
                        <a:t>Муниципальная программа: «Развитие и функционирование дорожно-транспортного комплекса» на 2020-2024 годы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471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14.1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ДТП. Снижение смертности от дорожнотранспортных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дорогах, единиц на 100000 человек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ед.на 100 тысяч чел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11,76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19,19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19,19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19,19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</a:tr>
              <a:tr h="469284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14.2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Ремонт (капитальный ремонт) сети автомобильных дорог общего пользования местного значения (оценивается на конец года)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Км/тыс.кв.м.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9,35/65,43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40/200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40/200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40/200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</a:tr>
              <a:tr h="469284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14.3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Доля поездок, оплаченных посредством безналичных расчётов, в общем количестве оплаченных пассажирами поездок на конец года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65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</a:tr>
              <a:tr h="37542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14.4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Создание парковочного пространства на уличнодорожной сети (оценивается на конец года)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места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330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300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300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300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</a:tr>
              <a:tr h="187714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14.5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Соблюдение расписания на автобусных маршрутах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81,82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81,82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81,82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93" marR="4693" marT="4693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-конечная звезда 7"/>
          <p:cNvSpPr/>
          <p:nvPr/>
        </p:nvSpPr>
        <p:spPr>
          <a:xfrm>
            <a:off x="0" y="0"/>
            <a:ext cx="9144000" cy="6525344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077072"/>
            <a:ext cx="72008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068960"/>
            <a:ext cx="72008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060848"/>
            <a:ext cx="72008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980728"/>
            <a:ext cx="72008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374441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Глоссарий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ru-RU" dirty="0"/>
          </a:p>
        </p:txBody>
      </p:sp>
      <p:pic>
        <p:nvPicPr>
          <p:cNvPr id="5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759917" cy="84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1028343"/>
            <a:ext cx="712879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endParaRPr lang="ru-RU" dirty="0" smtClean="0"/>
          </a:p>
          <a:p>
            <a:r>
              <a:rPr lang="ru-RU" sz="1600" dirty="0" smtClean="0"/>
              <a:t> Доходы бюджета – поступающие в бюджет денежные средства, заисключением средств, являющихся источниками финансирования дефицита бюджета</a:t>
            </a:r>
          </a:p>
          <a:p>
            <a:endParaRPr lang="ru-RU" dirty="0" smtClean="0"/>
          </a:p>
          <a:p>
            <a:r>
              <a:rPr lang="ru-RU" sz="1600" dirty="0" smtClean="0"/>
              <a:t>Расходы бюджета – выплачиваемые из бюджета денежные</a:t>
            </a:r>
          </a:p>
          <a:p>
            <a:r>
              <a:rPr lang="ru-RU" sz="1600" dirty="0" smtClean="0"/>
              <a:t> средства, за исключением средств, являющихся источниками финансирования дефицита бюджета</a:t>
            </a:r>
          </a:p>
          <a:p>
            <a:endParaRPr lang="ru-RU" dirty="0" smtClean="0"/>
          </a:p>
          <a:p>
            <a:r>
              <a:rPr lang="ru-RU" sz="1600" dirty="0" smtClean="0"/>
              <a:t>Дефицит бюджета – превышение расходов бюджета над его доходами </a:t>
            </a:r>
          </a:p>
        </p:txBody>
      </p:sp>
      <p:pic>
        <p:nvPicPr>
          <p:cNvPr id="1026" name="Picture 2" descr="https://smolensk-i.ru/wp-content/uploads/2015/08/byudzh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013176"/>
            <a:ext cx="1547664" cy="9672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95536" y="4581128"/>
            <a:ext cx="72008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  </a:t>
            </a:r>
            <a:r>
              <a:rPr lang="ru-RU" sz="1600" dirty="0" err="1" smtClean="0">
                <a:solidFill>
                  <a:schemeClr val="tx1"/>
                </a:solidFill>
              </a:rPr>
              <a:t>Профицит</a:t>
            </a:r>
            <a:r>
              <a:rPr lang="ru-RU" sz="1600" dirty="0" smtClean="0">
                <a:solidFill>
                  <a:schemeClr val="tx1"/>
                </a:solidFill>
              </a:rPr>
              <a:t> бюджета – превышение доходов бюджета над его расходами</a:t>
            </a: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5085184"/>
            <a:ext cx="720080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   Бюджетный процесс –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rot="5400000" flipH="1" flipV="1">
            <a:off x="7416316" y="2240868"/>
            <a:ext cx="2880320" cy="36004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5400000" flipH="1" flipV="1">
            <a:off x="7776356" y="4185084"/>
            <a:ext cx="2088232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rot="5400000" flipH="1" flipV="1">
            <a:off x="6480212" y="3969060"/>
            <a:ext cx="2880320" cy="36004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16200000" flipV="1">
            <a:off x="6840252" y="2456892"/>
            <a:ext cx="3024336" cy="36004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rot="5400000" flipH="1" flipV="1">
            <a:off x="6408204" y="1808820"/>
            <a:ext cx="2880320" cy="36004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rot="5400000" flipH="1" flipV="1">
            <a:off x="7344308" y="4329100"/>
            <a:ext cx="1512168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139952" y="6597352"/>
            <a:ext cx="122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Light" pitchFamily="34" charset="0"/>
                <a:cs typeface="Segoe UI Light" pitchFamily="34" charset="0"/>
              </a:rPr>
              <a:t>Руза 2021</a:t>
            </a:r>
            <a:endParaRPr lang="ru-RU" sz="1400" dirty="0">
              <a:solidFill>
                <a:schemeClr val="tx2">
                  <a:lumMod val="40000"/>
                  <a:lumOff val="6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16632"/>
            <a:ext cx="822960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Приоритетные целевые показатели муниципальных программ</a:t>
            </a:r>
            <a:endParaRPr kumimoji="0" lang="ru-RU" sz="28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640566" cy="8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5" y="980728"/>
          <a:ext cx="8280921" cy="54659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59375"/>
                <a:gridCol w="3968417"/>
                <a:gridCol w="754431"/>
                <a:gridCol w="397605"/>
                <a:gridCol w="774823"/>
                <a:gridCol w="772278"/>
                <a:gridCol w="626996"/>
                <a:gridCol w="626996"/>
              </a:tblGrid>
              <a:tr h="496154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№ </a:t>
                      </a:r>
                      <a:r>
                        <a:rPr lang="ru-RU" sz="900" u="none" strike="noStrike" dirty="0" err="1"/>
                        <a:t>п</a:t>
                      </a:r>
                      <a:r>
                        <a:rPr lang="ru-RU" sz="900" u="none" strike="noStrike" dirty="0"/>
                        <a:t>/</a:t>
                      </a:r>
                      <a:r>
                        <a:rPr lang="ru-RU" sz="900" u="none" strike="noStrike" dirty="0" err="1"/>
                        <a:t>п</a:t>
                      </a:r>
                      <a:r>
                        <a:rPr lang="ru-RU" sz="900" u="none" strike="noStrike" dirty="0"/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 Количественные и/или качественные приоритетные показатели, характеризующие достижение целей и решение задач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/>
                        <a:t>Единица измерения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/>
                        <a:t> Фактическое значение показателя в 2019 году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/>
                        <a:t>Плановое значение показателя в 2020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vert="vert27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Прогнозные значения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2021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2022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2023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</a:tr>
              <a:tr h="22879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</a:tr>
              <a:tr h="132063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/>
                        <a:t>        15                                              </a:t>
                      </a:r>
                      <a:r>
                        <a:rPr lang="ru-RU" sz="1200" u="none" strike="noStrike" dirty="0"/>
                        <a:t>Муниципальная программа: «Цифровое муниципальное образование» на 2020-2024годы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007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15.1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Уровень удовлетворенности граждан качеством предоставления государственных муниципальных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96,7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96,7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96,7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96,7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</a:tr>
              <a:tr h="264112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15.2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</a:tr>
              <a:tr h="262007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15.3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Среднее время ожидания в очереди для получения государственных (муниципальных) услуг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минута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</a:tr>
              <a:tr h="13206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15.4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Выполнение требований комфортности и доступности МФЦ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</a:tr>
              <a:tr h="13206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15.5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Увеличение доли граждан, зарегистрированных в ЕСИА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</a:tr>
              <a:tr h="262007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15.6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Качественные услуги – Доля муниципальных (государственных) услуг, по которым нарушены регламентные сроки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</a:tr>
              <a:tr h="262007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15.7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Ответь вовремя – Доля жалоб, поступивших на портал «</a:t>
                      </a:r>
                      <a:r>
                        <a:rPr lang="ru-RU" sz="900" u="none" strike="noStrike" dirty="0" err="1"/>
                        <a:t>Добродел</a:t>
                      </a:r>
                      <a:r>
                        <a:rPr lang="ru-RU" sz="900" u="none" strike="noStrike" dirty="0"/>
                        <a:t>», по которым нарушен срок подготовки ответа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</a:tr>
              <a:tr h="264112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15.8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Доля используемых в деятельности ОМСУ муниципального образования Московской области информационно-аналитических сервисов ЕИАС ЖКХ МО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90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</a:tr>
              <a:tr h="262007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15.9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Доля образовательных организаций, у которых есть широкополосный доступ к сети Интернет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97,2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</a:tr>
              <a:tr h="39195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15.10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Количество современных компьютеров (со сроком эксплуатации не более семи лет)на 100 обучающихся в общеобразовательных организациях муниципального образования Московской области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штука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13,8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13,8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13,8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13,8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</a:tr>
              <a:tr h="39195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15.11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Доля муниципальных организаций в муниципальном образовании Московской области, обеспеченных современными аппаратно-программными комплексами со средствами криптографической защиты информации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</a:tr>
              <a:tr h="39195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15.12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Внедрена целевая модель цифровой образовательной среды в общеобразовательных организациях и профессиональных образовательных организациях во всех субъектах Российской Федерации, штука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штука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</a:tr>
              <a:tr h="39195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15.13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78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79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</a:tr>
              <a:tr h="262007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15.14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Доля муниципальных учреждений культуры, обеспеченных доступом в информационно-телекоммуникационную сеть Интернет на скорости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/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/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89" marR="1989" marT="1989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0"/>
            <a:ext cx="822960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Приоритетные целевые показатели муниципальных программ</a:t>
            </a:r>
            <a:endParaRPr kumimoji="0" lang="ru-RU" sz="28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640566" cy="8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836712"/>
          <a:ext cx="8352927" cy="58523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2498"/>
                <a:gridCol w="4002927"/>
                <a:gridCol w="760995"/>
                <a:gridCol w="401063"/>
                <a:gridCol w="781561"/>
                <a:gridCol w="778989"/>
                <a:gridCol w="632447"/>
                <a:gridCol w="632447"/>
              </a:tblGrid>
              <a:tr h="752503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№ </a:t>
                      </a:r>
                      <a:r>
                        <a:rPr lang="ru-RU" sz="1000" u="none" strike="noStrike" dirty="0" err="1"/>
                        <a:t>п</a:t>
                      </a:r>
                      <a:r>
                        <a:rPr lang="ru-RU" sz="1000" u="none" strike="noStrike" dirty="0"/>
                        <a:t>/</a:t>
                      </a:r>
                      <a:r>
                        <a:rPr lang="ru-RU" sz="1000" u="none" strike="noStrike" dirty="0" err="1"/>
                        <a:t>п</a:t>
                      </a:r>
                      <a:r>
                        <a:rPr lang="ru-RU" sz="1000" u="none" strike="noStrike" dirty="0"/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 Количественные и/или качественные приоритетные показатели, характеризующие достижение целей и решение задач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Единица измерения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 Фактическое значение показателя в 2019 году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Плановое значение показателя в 2020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vert="vert27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Прогнозные значения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2021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2022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2023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</a:tr>
              <a:tr h="16174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</a:tr>
              <a:tr h="161745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/>
                        <a:t>         </a:t>
                      </a:r>
                      <a:r>
                        <a:rPr lang="ru-RU" sz="1200" u="none" strike="noStrike" dirty="0" smtClean="0"/>
                        <a:t>16                                                   </a:t>
                      </a:r>
                      <a:r>
                        <a:rPr lang="ru-RU" sz="1200" u="none" strike="noStrike" dirty="0"/>
                        <a:t>Муниципальная программа: «Архитектура и градостроительство» на 2020-2024 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514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16.1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Количество ликвидированных самовольных, недостроенных и аварийных объектов на</a:t>
                      </a:r>
                      <a:br>
                        <a:rPr lang="ru-RU" sz="1000" u="none" strike="noStrike"/>
                      </a:br>
                      <a:r>
                        <a:rPr lang="ru-RU" sz="1000" u="none" strike="noStrike"/>
                        <a:t>территории муниципального образования Московской области</a:t>
                      </a:r>
                      <a:br>
                        <a:rPr lang="ru-RU" sz="1000" u="none" strike="noStrike"/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еденица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</a:tr>
              <a:tr h="161745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/>
                        <a:t>       </a:t>
                      </a:r>
                      <a:r>
                        <a:rPr lang="ru-RU" sz="1100" u="none" strike="noStrike" dirty="0" smtClean="0"/>
                        <a:t>17                                         </a:t>
                      </a:r>
                      <a:r>
                        <a:rPr lang="ru-RU" sz="1100" u="none" strike="noStrike" dirty="0"/>
                        <a:t>Муниципальная программа: «Формирование современной комфортной городской среды» на 20120-2024годы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17.1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Количество реализованных мероприятий по благоустройству общественных территорий, в том числе: пешеходные зоны, набережные, скверы, зоны отдыха, площади, стелы, парки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ед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</a:tr>
              <a:tr h="42918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17.2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Количество разработанных концепций благоустройства общественных территорий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ед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</a:tr>
              <a:tr h="35765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17.3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Количество разработанных проектов благоустройства общественных территорий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ед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</a:tr>
              <a:tr h="21459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17.4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Количество установленных детских игровых площадок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ед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</a:tr>
              <a:tr h="21459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17.5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Количество отремонтированных подъездов в МКД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ед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95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93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</a:tr>
              <a:tr h="1001428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17.6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</a:tr>
              <a:tr h="357653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17.7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Количество МКД, в которых проведен капитальный ремонт в рамках региональной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ед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</a:tr>
              <a:tr h="28612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17.8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Соответствие нормативу обеспеченности парками культуры и отдыха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</a:tr>
              <a:tr h="21459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17.9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Увеличение числа посетителей парков культуры и отдыха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96" marR="2196" marT="2196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16632"/>
            <a:ext cx="822960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Приоритетные целевые показатели муниципальных программ</a:t>
            </a:r>
            <a:endParaRPr kumimoji="0" lang="ru-RU" sz="28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640566" cy="8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052736"/>
          <a:ext cx="8352926" cy="51239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3617"/>
                <a:gridCol w="4037434"/>
                <a:gridCol w="767554"/>
                <a:gridCol w="404520"/>
                <a:gridCol w="788299"/>
                <a:gridCol w="785704"/>
                <a:gridCol w="637899"/>
                <a:gridCol w="637899"/>
              </a:tblGrid>
              <a:tr h="1413275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№ п/п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7" marR="4437" marT="443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/>
                        <a:t> Количественные и/или качественные приоритетные показатели, характеризующие достижение целей и решение задач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7" marR="4437" marT="443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/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7" marR="4437" marT="4437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/>
                        <a:t> Фактическое значение показателя в 2019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7" marR="4437" marT="4437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/>
                        <a:t>Плановое значение показателя в 2020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7" marR="4437" marT="4437" marB="0" vert="vert27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Прогнозные значения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7" marR="4437" marT="44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2022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7" marR="4437" marT="4437" marB="0" anchor="b"/>
                </a:tc>
              </a:tr>
              <a:tr h="15304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7" marR="4437" marT="4437" marB="0" anchor="b"/>
                </a:tc>
              </a:tr>
              <a:tr h="153042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smtClean="0"/>
                        <a:t>     18                                                       </a:t>
                      </a:r>
                      <a:r>
                        <a:rPr lang="ru-RU" sz="1050" u="none" strike="noStrike" dirty="0"/>
                        <a:t>Муниципальная программа: «Строительство объектов социальной инфраструктуры» на 2020-2024 года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7" marR="4437" marT="4437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18.1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Количество введенных в эксплуатацию объектов культуры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ед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</a:tr>
              <a:tr h="67170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18.3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Количество введенных в эксплуатацию объектов общего образования за счет бюджетных средств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ед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</a:tr>
              <a:tr h="67170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18.4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Количество введенных в эксплуатацию объектов административного назначения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ед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</a:tr>
              <a:tr h="189960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/>
                        <a:t>     19                                         </a:t>
                      </a:r>
                      <a:r>
                        <a:rPr lang="ru-RU" sz="1100" u="none" strike="noStrike" dirty="0"/>
                        <a:t>Муниципальная программа: «Переселение граждан из аварийного жилищного фонда» на 2020-2024 года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13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19.2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Количество </a:t>
                      </a:r>
                      <a:r>
                        <a:rPr lang="ru-RU" sz="1000" u="none" strike="noStrike" dirty="0" err="1"/>
                        <a:t>граждан,переселенных</a:t>
                      </a:r>
                      <a:r>
                        <a:rPr lang="ru-RU" sz="1000" u="none" strike="noStrike" dirty="0"/>
                        <a:t> из аварийного жилищного фонда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Тысяча квадратных метров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0,53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</a:tr>
              <a:tr h="55913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19.3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Количество переселённых жителей из аварийного жилищного фонда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Тысяча квадратных метров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0,13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/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/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7" marR="4437" marT="4437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404664"/>
            <a:ext cx="6984776" cy="17281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20688"/>
            <a:ext cx="6480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Бюджет Рузского городского округа на 2021-2023 годы сформирован на основе 19 муниципальных программ.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39552" y="3068960"/>
          <a:ext cx="56402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авильный пятиугольник 8"/>
          <p:cNvSpPr/>
          <p:nvPr/>
        </p:nvSpPr>
        <p:spPr>
          <a:xfrm>
            <a:off x="6300192" y="2132856"/>
            <a:ext cx="2592288" cy="1872208"/>
          </a:xfrm>
          <a:prstGeom prst="pent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2021 году программная часть бюджета составит 99%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6488668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Light" pitchFamily="34" charset="0"/>
                <a:cs typeface="Segoe UI Light" pitchFamily="34" charset="0"/>
              </a:rPr>
              <a:t>Руза 2021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11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7856" y="0"/>
            <a:ext cx="1296144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Информация о расходах бюджета с учетом интересов целевых групп пользователей</a:t>
            </a:r>
          </a:p>
        </p:txBody>
      </p:sp>
      <p:pic>
        <p:nvPicPr>
          <p:cNvPr id="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964907" cy="120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1196752"/>
          <a:ext cx="9143999" cy="5337670"/>
        </p:xfrm>
        <a:graphic>
          <a:graphicData uri="http://schemas.openxmlformats.org/drawingml/2006/table">
            <a:tbl>
              <a:tblPr/>
              <a:tblGrid>
                <a:gridCol w="179512"/>
                <a:gridCol w="576064"/>
                <a:gridCol w="425699"/>
                <a:gridCol w="1143972"/>
                <a:gridCol w="4471747"/>
                <a:gridCol w="721199"/>
                <a:gridCol w="536236"/>
                <a:gridCol w="478011"/>
                <a:gridCol w="611559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группы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целевой группы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 социальной поддержки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НПА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Размер выплат на 1 получателя (руб.)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Плановые значения на 2021 год ( тыс. рублей)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Фактические значения 2021 год ( тыс. рублей)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плановых назначений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185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Дети в возрасте от 1 до 7 лет</a:t>
                      </a:r>
                    </a:p>
                  </a:txBody>
                  <a:tcPr marL="2258" marR="2258" marT="22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3563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Компенсация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Постановление от 23.08.2019 № 4151 "Об утверждении Порядка обращения за компенсацией родительской платы за присмотр и уход за детьми, осваивающими образовательные программы дошкольного образования в муниципальных дошкольных образовательных организациях Рузского муниципального района Московской области, осуществляющих образовательную деятельность, и порядок ее выплаты"; Постановление от 20.08.2020 №2440 "О внесении изменения в Порядок обращения за компенсацией родительской платы за присмотр и уход за детьми, осваивающими образовательные программы дошкольного образования в муниципальных дошкольных образовательных организациях Рузского городского округа Московской области, осуществляющих образовательную деятельность, и порядок ее выплаты, утвержденный постановлением Администрации Рузского городского округа Московской области от 23.08.2019 №4151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исчисляется индивидуально для каждого ребенка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21 758,00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Дети в возрасте от 7 до 15 лет</a:t>
                      </a:r>
                    </a:p>
                  </a:txBody>
                  <a:tcPr marL="2258" marR="2258" marT="22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3620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отдыха детей в каникулярное время 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Постановление от 06.03.2019 № 580 "Об утверждении Порядка организации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отдыха,оздоровления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 занятости детей и подростков, проживающих на территории Рузского городского округа";    Постановление от 07.05.2019 №2256 "Об организации проверки готовности организаций отдыха и оздоровления детей, расположенных на территории Рузского городского округа, к оздоровительной кампании" ;  Постановление Администрации РГО от 08.04.2020 №1123 "Об утверждении Плана мероприятий по организации отдыха, оздоровления и занятости детей и подростков, проживающих на территории Рузского городского округа в 2020 году" ;Постановление Администрации РГО от 09.04.2020 №1144 "Об утверждении Порядка расходования средств на мероприятия по организации отдыха и оздоровления детей в Рузском городском округе за счет средств бюджета Рузского городского округа и за счет средств субсидии из бюджета Московской области"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исчисляется индивидуально для каждого ребенка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7 765,00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Семьи Рузского городского округа</a:t>
                      </a:r>
                    </a:p>
                  </a:txBody>
                  <a:tcPr marL="2258" marR="2258" marT="22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1804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гражданам субсидий на оплату жилого помещения и коммунальных услуг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Правила предоставления  субсидии на оплату жилого помещения и коммунальных услуг, утвержденные Правительством Российской Федерации от 14.12.2005г. № 761"О предоставлении субсидий на оплату жилого помещения и коммунальных услуг"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исчисляется индивидуально для каждой семьи исходя из доходов граждан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44 404,37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44 404,37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Молодые семьи,   в которых  возраст каждого из супругов не превышает 35 лет</a:t>
                      </a:r>
                    </a:p>
                  </a:txBody>
                  <a:tcPr marL="2258" marR="2258" marT="22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жильем молодых семей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"Обеспечение жильем молодых семей" муниципальной программы Рузского городского округа "Жилище" на 2018-2022 годы, утвержденная постановлением Администрации Рузского городского округа № 2650 от 15.11.2017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расчитывается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исходя из численности молодой семьи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12 307,04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12 305,70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99,99</a:t>
                      </a:r>
                    </a:p>
                  </a:txBody>
                  <a:tcPr marL="2258" marR="2258" marT="2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2DF0E422-2AB3-492B-A3EB-5F48A9165A3E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8964489" cy="5517232"/>
        </p:xfrm>
        <a:graphic>
          <a:graphicData uri="http://schemas.openxmlformats.org/drawingml/2006/table">
            <a:tbl>
              <a:tblPr/>
              <a:tblGrid>
                <a:gridCol w="179512"/>
                <a:gridCol w="792088"/>
                <a:gridCol w="186485"/>
                <a:gridCol w="1397691"/>
                <a:gridCol w="4107782"/>
                <a:gridCol w="707042"/>
                <a:gridCol w="525709"/>
                <a:gridCol w="579042"/>
                <a:gridCol w="489138"/>
              </a:tblGrid>
              <a:tr h="2594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110" marR="3110" marT="3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Учителя, получившие государственную поддержку  в виде жилищных субсидий на оплату первоначального взноса при оформлении жилищного кредита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10" marR="3110" marT="31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110" marR="3110" marT="31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Компенсация оплаты основного долга по ипотечному жилищному кредиту участникам I этапа подпрограммы "Социальная ипотека"</a:t>
                      </a:r>
                    </a:p>
                  </a:txBody>
                  <a:tcPr marL="3110" marR="3110" marT="31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"Социальная ипотека" муниципальной программы Рузского городского округа "Жилище" на 2018-2022 годы, утвержденная постановлением Администрации Рузского городского округа № 2650 от 15.11.2017</a:t>
                      </a:r>
                    </a:p>
                  </a:txBody>
                  <a:tcPr marL="3110" marR="3110" marT="31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рассчитывается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исходя из численности семьи -участника мероприятия</a:t>
                      </a:r>
                    </a:p>
                  </a:txBody>
                  <a:tcPr marL="3110" marR="3110" marT="31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758,60</a:t>
                      </a:r>
                    </a:p>
                  </a:txBody>
                  <a:tcPr marL="3110" marR="3110" marT="3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477,82</a:t>
                      </a:r>
                    </a:p>
                  </a:txBody>
                  <a:tcPr marL="3110" marR="3110" marT="3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62,99</a:t>
                      </a:r>
                    </a:p>
                  </a:txBody>
                  <a:tcPr marL="3110" marR="3110" marT="3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110" marR="3110" marT="3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Дети-сироты и дети, оставшиеся без попечения родителей, лица из их числа </a:t>
                      </a:r>
                    </a:p>
                  </a:txBody>
                  <a:tcPr marL="3110" marR="3110" marT="31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3110" marR="3110" marT="31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3110" marR="3110" marT="31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"Обеспечение жильем детей-сирот и детей, оставшихся без попечения родителей, лиц из числа детей-сирот и детей, оставшихся без попечения родителей" муниципальной программы Рузского городского округа "Жилище" на 2018-2022 годы, утвержденная постановлением Администрации Рузского городского округа № 2650 от 15.11.2017</a:t>
                      </a:r>
                    </a:p>
                  </a:txBody>
                  <a:tcPr marL="3110" marR="3110" marT="31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предоставляются жилые помещения</a:t>
                      </a:r>
                    </a:p>
                  </a:txBody>
                  <a:tcPr marL="3110" marR="3110" marT="31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33 838,00</a:t>
                      </a:r>
                    </a:p>
                  </a:txBody>
                  <a:tcPr marL="3110" marR="3110" marT="3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33 837,40</a:t>
                      </a:r>
                    </a:p>
                  </a:txBody>
                  <a:tcPr marL="3110" marR="3110" marT="3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3110" marR="3110" marT="3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395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3110" marR="3110" marT="31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ЖКУ ветеранам</a:t>
                      </a:r>
                    </a:p>
                  </a:txBody>
                  <a:tcPr marL="3110" marR="3110" marT="31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3110" marR="3110" marT="31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Оказание мер социальной поддержки отдельным категориям граждан из бюджета Рузского городского округа</a:t>
                      </a:r>
                    </a:p>
                  </a:txBody>
                  <a:tcPr marL="3110" marR="3110" marT="31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"Порядок предоставления компенсации на оплату жилого помещения и коммунальных услуг инвалидам и участникам Великой отечественной войны" Постановление Главы Рузского городского округа Московской области от 23.08.2018 № 3139. Решение Совета депутатов Рузского городского округа Московской области от 25.04.2018 № 222/21</a:t>
                      </a:r>
                    </a:p>
                  </a:txBody>
                  <a:tcPr marL="3110" marR="3110" marT="31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исчисляется фиксированной суммой в размере 1000 руб. в месяц</a:t>
                      </a:r>
                    </a:p>
                  </a:txBody>
                  <a:tcPr marL="3110" marR="3110" marT="31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184,37</a:t>
                      </a:r>
                    </a:p>
                  </a:txBody>
                  <a:tcPr marL="3110" marR="3110" marT="3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184,37</a:t>
                      </a:r>
                    </a:p>
                  </a:txBody>
                  <a:tcPr marL="3110" marR="3110" marT="3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3110" marR="3110" marT="3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95936" y="6488668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Light" pitchFamily="34" charset="0"/>
                <a:cs typeface="Segoe UI Light" pitchFamily="34" charset="0"/>
              </a:rPr>
              <a:t>Руза 2021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 rot="10800000" flipV="1">
            <a:off x="2339752" y="6309320"/>
            <a:ext cx="3456384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 rot="10800000" flipV="1">
            <a:off x="3923928" y="5805264"/>
            <a:ext cx="2448272" cy="21602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 rot="10800000" flipV="1">
            <a:off x="5399584" y="6165304"/>
            <a:ext cx="3744416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 rot="10800000" flipV="1">
            <a:off x="5220072" y="5805264"/>
            <a:ext cx="3744416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10800000" flipV="1">
            <a:off x="0" y="5949280"/>
            <a:ext cx="3744416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10800000" flipV="1">
            <a:off x="179512" y="6237312"/>
            <a:ext cx="3744416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0" y="5661248"/>
            <a:ext cx="3240360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10800000" flipV="1">
            <a:off x="6228184" y="6525344"/>
            <a:ext cx="2736304" cy="21602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2DF0E422-2AB3-492B-A3EB-5F48A9165A3E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Информация об общественно значимых проектах, реализуемых на территории Рузского городского округа в 2021г -2023 годах</a:t>
            </a:r>
          </a:p>
        </p:txBody>
      </p:sp>
      <p:pic>
        <p:nvPicPr>
          <p:cNvPr id="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964907" cy="120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479839"/>
          <a:ext cx="8784975" cy="5202918"/>
        </p:xfrm>
        <a:graphic>
          <a:graphicData uri="http://schemas.openxmlformats.org/drawingml/2006/table">
            <a:tbl>
              <a:tblPr/>
              <a:tblGrid>
                <a:gridCol w="685865"/>
                <a:gridCol w="1950431"/>
                <a:gridCol w="1157399"/>
                <a:gridCol w="685865"/>
                <a:gridCol w="634962"/>
                <a:gridCol w="763562"/>
                <a:gridCol w="685865"/>
                <a:gridCol w="589416"/>
                <a:gridCol w="514399"/>
                <a:gridCol w="1117211"/>
              </a:tblGrid>
              <a:tr h="2251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социально-значимого объекта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Место реализации проекта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Срок ввода объекта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Средства бюджета Московской области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финансирования за счет средств бюджета Рузского городского округа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 по годам: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Результат реализации проекта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общеобразовательной школы на 400 мест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Московская область, Рузский городской округ, п. Тучково, ул. Новая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457 213,9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24 063,7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481 277,6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односменного режима обучения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газопровода высокого давления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д. Марс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11 083,74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11 083,74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газопровода высокого давления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Строительно-монтажные работы по газификации МКД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ул. Садовая, д. 11,11а, д. Старая Руза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3 018,90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3 018,90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Строительно-монтажные работы по газификации МКД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.4.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мероприятий по модернизации систем коммунальной инфраструктуры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79 211,00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79 211,00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очистных сооружений в г. Руза</a:t>
                      </a:r>
                    </a:p>
                  </a:txBody>
                  <a:tcPr marL="5877" marR="5877" marT="5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Технологическое присоединение к газу "котельная"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р.п. Тучково, ул. Лебеденко, д.36"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год.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1 097,36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1 097,36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Тех. присоединение котельной к газу.</a:t>
                      </a:r>
                    </a:p>
                  </a:txBody>
                  <a:tcPr marL="5877" marR="5877" marT="5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газовой БМК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п. Тучково, ул. Луговая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год.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683,13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683,13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Тех. присоединение котельной к газу.</a:t>
                      </a:r>
                    </a:p>
                  </a:txBody>
                  <a:tcPr marL="5877" marR="5877" marT="5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блок-модульной котельной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Руза,  ул. Говорова, д. 1А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год.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29 519,00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6 175,05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35 694,05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котельной</a:t>
                      </a:r>
                    </a:p>
                  </a:txBody>
                  <a:tcPr marL="5877" marR="5877" marT="5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блок-модульной котельной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д. Старониколаевое, д. 195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год.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9 381,00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1 962,92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11 343,92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котельной</a:t>
                      </a:r>
                    </a:p>
                  </a:txBody>
                  <a:tcPr marL="5877" marR="5877" marT="5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блок-модульной котельной   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д. Сумароково, д. 34        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год.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7 678,00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1 605,92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9 283,92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котельной</a:t>
                      </a:r>
                    </a:p>
                  </a:txBody>
                  <a:tcPr marL="5877" marR="5877" marT="5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блок-модульной котельной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п. Тучково, ул. Лебеденко, д. 36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год.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50 636,00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20 382,24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71 018,24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котельной</a:t>
                      </a:r>
                    </a:p>
                  </a:txBody>
                  <a:tcPr marL="5877" marR="5877" marT="5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блок-модульной котельной  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п. Тучково, ул. Луговая,                 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год.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13 280,75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2 835,70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16 116,45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котельной</a:t>
                      </a:r>
                    </a:p>
                  </a:txBody>
                  <a:tcPr marL="5877" marR="5877" marT="5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блок-модульной котельной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Руза, Волоколамское шоссе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год.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18 756,00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3 923,42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22 679,42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котельной</a:t>
                      </a:r>
                    </a:p>
                  </a:txBody>
                  <a:tcPr marL="5877" marR="5877" marT="5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DF0E422-2AB3-492B-A3EB-5F48A9165A3E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Контактная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информация РГО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964907" cy="120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39552" y="2681536"/>
            <a:ext cx="8064896" cy="4176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2" rtlCol="0" anchor="t"/>
          <a:lstStyle/>
          <a:p>
            <a:endParaRPr lang="ru-RU" sz="1200" dirty="0" smtClean="0"/>
          </a:p>
          <a:p>
            <a:r>
              <a:rPr lang="ru-RU" sz="1200" dirty="0" smtClean="0"/>
              <a:t>Часы работы:</a:t>
            </a:r>
            <a:br>
              <a:rPr lang="ru-RU" sz="1200" dirty="0" smtClean="0"/>
            </a:br>
            <a:r>
              <a:rPr lang="ru-RU" sz="1200" dirty="0" smtClean="0"/>
              <a:t>Пн.-Чт. с 08:45 до 18:00</a:t>
            </a:r>
          </a:p>
          <a:p>
            <a:r>
              <a:rPr lang="ru-RU" sz="1200" dirty="0" smtClean="0"/>
              <a:t>Пт. с 08:45 до 16:45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Телефон: </a:t>
            </a:r>
            <a:br>
              <a:rPr lang="ru-RU" sz="1200" dirty="0" smtClean="0"/>
            </a:br>
            <a:r>
              <a:rPr lang="ru-RU" sz="1200" dirty="0" smtClean="0"/>
              <a:t>+7 (496) 27-23-533</a:t>
            </a:r>
          </a:p>
          <a:p>
            <a:r>
              <a:rPr lang="ru-RU" sz="1200" dirty="0" smtClean="0"/>
              <a:t>+7 (496) 27-23-603</a:t>
            </a:r>
          </a:p>
          <a:p>
            <a:r>
              <a:rPr lang="ru-RU" sz="1200" dirty="0" smtClean="0"/>
              <a:t>  </a:t>
            </a:r>
          </a:p>
          <a:p>
            <a:r>
              <a:rPr lang="ru-RU" sz="1200" dirty="0" smtClean="0"/>
              <a:t>Адрес электронной почты:</a:t>
            </a:r>
          </a:p>
          <a:p>
            <a:r>
              <a:rPr lang="en-US" sz="1200" u="sng" dirty="0" err="1" smtClean="0">
                <a:hlinkClick r:id="rId3"/>
              </a:rPr>
              <a:t>finruza</a:t>
            </a:r>
            <a:r>
              <a:rPr lang="ru-RU" sz="1200" u="sng" dirty="0" smtClean="0">
                <a:hlinkClick r:id="rId3"/>
              </a:rPr>
              <a:t>@</a:t>
            </a:r>
            <a:r>
              <a:rPr lang="en-US" sz="1200" u="sng" dirty="0" smtClean="0">
                <a:hlinkClick r:id="rId3"/>
              </a:rPr>
              <a:t>mail</a:t>
            </a:r>
            <a:r>
              <a:rPr lang="ru-RU" sz="1200" u="sng" dirty="0" smtClean="0">
                <a:hlinkClick r:id="rId3"/>
              </a:rPr>
              <a:t>.</a:t>
            </a:r>
            <a:r>
              <a:rPr lang="en-US" sz="1200" u="sng" dirty="0" err="1" smtClean="0">
                <a:hlinkClick r:id="rId3"/>
              </a:rPr>
              <a:t>ru</a:t>
            </a:r>
            <a:endParaRPr lang="ru-RU" sz="1200" dirty="0" smtClean="0"/>
          </a:p>
          <a:p>
            <a:r>
              <a:rPr lang="ru-RU" sz="700" dirty="0" smtClean="0"/>
              <a:t> </a:t>
            </a:r>
          </a:p>
          <a:p>
            <a:r>
              <a:rPr lang="ru-RU" sz="1200" dirty="0" smtClean="0"/>
              <a:t>Начальник финансового управления:</a:t>
            </a:r>
          </a:p>
          <a:p>
            <a:r>
              <a:rPr lang="ru-RU" sz="1200" dirty="0" smtClean="0"/>
              <a:t>Ермолаева Татьяна Викторовна</a:t>
            </a:r>
          </a:p>
          <a:p>
            <a:r>
              <a:rPr lang="ru-RU" sz="1200" dirty="0" smtClean="0"/>
              <a:t>телефон: +7 (496) 27-24-758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Заместитель начальника финансового управления:</a:t>
            </a:r>
          </a:p>
          <a:p>
            <a:r>
              <a:rPr lang="ru-RU" sz="1200" dirty="0" err="1" smtClean="0"/>
              <a:t>Буздина</a:t>
            </a:r>
            <a:r>
              <a:rPr lang="ru-RU" sz="1200" dirty="0" smtClean="0"/>
              <a:t> Валентина Борисовна</a:t>
            </a:r>
          </a:p>
          <a:p>
            <a:r>
              <a:rPr lang="ru-RU" sz="1200" dirty="0" smtClean="0"/>
              <a:t>телефон: +7 (496) 27-23-603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Начальник отдела бухгалтерского учета и отчетности:</a:t>
            </a:r>
          </a:p>
          <a:p>
            <a:r>
              <a:rPr lang="ru-RU" sz="1200" dirty="0" smtClean="0"/>
              <a:t>Королева Людмила Николаевна</a:t>
            </a:r>
          </a:p>
          <a:p>
            <a:r>
              <a:rPr lang="ru-RU" sz="1200" dirty="0" smtClean="0"/>
              <a:t>телефон: +7 (496) 27-23-575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Начальник бюджетного отдела:</a:t>
            </a:r>
          </a:p>
          <a:p>
            <a:r>
              <a:rPr lang="ru-RU" sz="1200" dirty="0" err="1" smtClean="0"/>
              <a:t>Лущихина</a:t>
            </a:r>
            <a:r>
              <a:rPr lang="ru-RU" sz="1200" dirty="0" smtClean="0"/>
              <a:t> Елена Александровна</a:t>
            </a:r>
          </a:p>
          <a:p>
            <a:r>
              <a:rPr lang="ru-RU" sz="1200" dirty="0" smtClean="0"/>
              <a:t>телефон: +7 (496) 27-23-603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Начальник отдела казначейского исполнения:</a:t>
            </a:r>
          </a:p>
          <a:p>
            <a:r>
              <a:rPr lang="ru-RU" sz="1200" dirty="0" smtClean="0"/>
              <a:t>Варфоломеева Наталья Викторовна</a:t>
            </a:r>
          </a:p>
          <a:p>
            <a:r>
              <a:rPr lang="ru-RU" sz="1200" dirty="0" smtClean="0"/>
              <a:t>телефон: +7 (496) </a:t>
            </a:r>
            <a:r>
              <a:rPr lang="ru-RU" sz="1200" dirty="0" smtClean="0"/>
              <a:t>27-24-977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Личный прием граждан осуществляется согласно графику работы Финансового управления </a:t>
            </a:r>
          </a:p>
          <a:p>
            <a:pPr algn="ctr"/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484784"/>
            <a:ext cx="84249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«</a:t>
            </a:r>
            <a:r>
              <a:rPr lang="ru-RU" sz="1300" dirty="0" smtClean="0"/>
              <a:t>Бюджет для граждан» подготовлен</a:t>
            </a:r>
          </a:p>
          <a:p>
            <a:pPr algn="ctr"/>
            <a:r>
              <a:rPr lang="ru-RU" sz="1300" dirty="0" smtClean="0"/>
              <a:t> Финансовым управлением администрации городского округа Московской области </a:t>
            </a:r>
          </a:p>
          <a:p>
            <a:pPr algn="ctr"/>
            <a:r>
              <a:rPr lang="ru-RU" sz="1300" dirty="0" smtClean="0"/>
              <a:t>Финансовое управление Администрации  Рузского городского округа Московской области находится по адресу: </a:t>
            </a:r>
          </a:p>
          <a:p>
            <a:pPr algn="ctr"/>
            <a:r>
              <a:rPr lang="ru-RU" sz="1300" dirty="0" smtClean="0"/>
              <a:t>ул</a:t>
            </a:r>
            <a:r>
              <a:rPr lang="ru-RU" sz="1300" dirty="0" smtClean="0"/>
              <a:t>. Солнцева, 11, Руза, Московская обл., </a:t>
            </a:r>
            <a:r>
              <a:rPr lang="ru-RU" sz="1300" dirty="0" smtClean="0"/>
              <a:t>143100</a:t>
            </a:r>
            <a:endParaRPr lang="ru-RU" sz="13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6488668"/>
            <a:ext cx="122413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Light" pitchFamily="34" charset="0"/>
                <a:cs typeface="Segoe UI Light" pitchFamily="34" charset="0"/>
              </a:rPr>
              <a:t>Руза 2021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DF0E422-2AB3-492B-A3EB-5F48A9165A3E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2708920"/>
            <a:ext cx="7776864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861048"/>
            <a:ext cx="784887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301208"/>
            <a:ext cx="792088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628800"/>
            <a:ext cx="5976664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22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Основы формирования бюджета Рузского городского округа на 2021 год и на плановый период 2022 и 2023 годов</a:t>
            </a:r>
          </a:p>
        </p:txBody>
      </p:sp>
      <p:pic>
        <p:nvPicPr>
          <p:cNvPr id="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60648"/>
            <a:ext cx="89959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700808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Требования Бюджетного Кодекса Российской Федерации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Муниципальные программы Рузского городского округа на 2020-2024 годы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Прогноз социально-экономического развития Рузского городского округа на</a:t>
            </a:r>
          </a:p>
          <a:p>
            <a:r>
              <a:rPr lang="ru-RU" dirty="0" smtClean="0"/>
              <a:t> 2021-2023 годы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Основные направления бюджетной и налоговой политики Рузского городского округа на 2021-2023 годы</a:t>
            </a:r>
            <a:endParaRPr lang="ru-RU" dirty="0"/>
          </a:p>
        </p:txBody>
      </p:sp>
      <p:pic>
        <p:nvPicPr>
          <p:cNvPr id="12" name="Picture 6" descr="https://zvezdaaltaya.ru/wp-content/uploads/2020/10/bjudzh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268760"/>
            <a:ext cx="2003376" cy="1312212"/>
          </a:xfrm>
          <a:prstGeom prst="rect">
            <a:avLst/>
          </a:prstGeom>
          <a:noFill/>
        </p:spPr>
      </p:pic>
      <p:cxnSp>
        <p:nvCxnSpPr>
          <p:cNvPr id="13" name="Соединительная линия уступом 12"/>
          <p:cNvCxnSpPr/>
          <p:nvPr/>
        </p:nvCxnSpPr>
        <p:spPr>
          <a:xfrm rot="5400000" flipH="1" flipV="1">
            <a:off x="7272300" y="2600908"/>
            <a:ext cx="2880320" cy="36004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5400000" flipH="1" flipV="1">
            <a:off x="7200292" y="4185084"/>
            <a:ext cx="2880320" cy="36004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5400000" flipH="1" flipV="1">
            <a:off x="7416316" y="4617132"/>
            <a:ext cx="2880320" cy="36004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flipV="1">
            <a:off x="6012160" y="6093296"/>
            <a:ext cx="2448272" cy="21602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 flipV="1">
            <a:off x="6588224" y="6381328"/>
            <a:ext cx="2448272" cy="21602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flipV="1">
            <a:off x="467544" y="6453336"/>
            <a:ext cx="2448272" cy="21602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flipV="1">
            <a:off x="179512" y="6093296"/>
            <a:ext cx="2448272" cy="21602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139952" y="6488668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Light" pitchFamily="34" charset="0"/>
                <a:cs typeface="Segoe UI Light" pitchFamily="34" charset="0"/>
              </a:rPr>
              <a:t>Руза 2021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Основные показатели социально-экономического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развития Рузского городского округа</a:t>
            </a:r>
          </a:p>
        </p:txBody>
      </p:sp>
      <p:pic>
        <p:nvPicPr>
          <p:cNvPr id="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83961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052736"/>
          <a:ext cx="8712971" cy="554681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86945"/>
                <a:gridCol w="589738"/>
                <a:gridCol w="499640"/>
                <a:gridCol w="499640"/>
                <a:gridCol w="548784"/>
                <a:gridCol w="548784"/>
                <a:gridCol w="548784"/>
                <a:gridCol w="548784"/>
                <a:gridCol w="548784"/>
                <a:gridCol w="548784"/>
                <a:gridCol w="548784"/>
                <a:gridCol w="548784"/>
                <a:gridCol w="546736"/>
              </a:tblGrid>
              <a:tr h="1452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/>
                        <a:t>Показатели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/>
                        <a:t>Единицы измерения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/>
                        <a:t>Отчет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/>
                        <a:t>Оценка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/>
                        <a:t>2021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/>
                        <a:t>2022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/>
                        <a:t>2023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/>
                        <a:t>Справочно: 2024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/>
                        <a:t>2018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2019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2020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/>
                        <a:t>Прогноз вариант 1 (консервативный)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/>
                        <a:t>Прогноз вариант 2 (базовый)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Прогноз вариант 1 (консервативный)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Прогноз вариант 2 (базовый)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Прогноз вариант 1 (консервативный)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Прогноз вариант 2 (базовый)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Прогноз вариант 1 (консервативный)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Прогноз вариант 2 (базовый)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</a:tr>
              <a:tr h="217819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/>
                        <a:t>Справочно: Численность постоянного населения (среднегодовая)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человек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61 917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61 456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61 155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60 882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60 940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60 652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60 866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60 531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60 900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60 468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60 969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</a:tr>
              <a:tr h="217681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/>
                        <a:t>Справочно: Естественный прирост (убыль) населения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человек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-265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-337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-370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-365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-308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-330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-253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-265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-198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-266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-166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</a:tr>
              <a:tr h="217681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/>
                        <a:t>Справочно: Миграционный прирост (убыль) населения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человек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-324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88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147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148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267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204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252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201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249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</a:tr>
              <a:tr h="521843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/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млн. рублей в ценах соответствующих лет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113 390,2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110 883,0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103 565,0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103 047,2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104 704,2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104 077,8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106 798,3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106 159,2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112 031,4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110 936,4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119 313,4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</a:tr>
              <a:tr h="217819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/>
                        <a:t>Инвестиции в основной капитал за счет всех источников финансирования: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млн. рублей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12 339,90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20 324,50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10 570,79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10 643,84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11 120,14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11 083,19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12 041,31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11 969,36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13 631,70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12 649,36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14 661,70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</a:tr>
              <a:tr h="326728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/>
                        <a:t>Ввод в действие жилых домов, построенных за счёт всех источников финансирования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тыс. кв. м общей площади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90,85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98,65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95,63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95,34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96,00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78,01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101,06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85,00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100,00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100,00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120,00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</a:tr>
              <a:tr h="217819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/>
                        <a:t>Уровень обеспеченности населения жильем (на конец года)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кв. м на человека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26,02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27,69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29,30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30,94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30,89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32,27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32,50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33,71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34,11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35,40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35,80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</a:tr>
              <a:tr h="217819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/>
                        <a:t>Фонд заработной платы всех работников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млн. рублей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11 431,7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12 128,1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11 765,2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11 934,7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12 118,1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12 221,9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12 559,5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12 657,5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13 110,1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13 081,8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13 673,4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</a:tr>
              <a:tr h="324361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/>
                        <a:t>Среднемесячная номинальная начисленная заработная плата работников (по полному кругу организаций)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рубль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46 513,4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48 095,3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49 864,4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50 963,8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51 261,0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52 936,2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53 500,2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56 049,3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56 925,2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58 654,4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59 635,2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</a:tr>
              <a:tr h="431041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/>
                        <a:t>Количество дошкольных образовательных муниципальных организаций, реализующих образовательные программы дошкольного образования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единица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28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26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26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</a:tr>
              <a:tr h="217819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/>
                        <a:t>Количество общеобразовательных муниципальных организаций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единица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21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21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21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</a:tr>
              <a:tr h="418209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/>
                        <a:t>Среднемесячная номинальная начисленная заработная плата педагогических работников общеобразовательных организаций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рубль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51 915,6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55 068,9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55 143,0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56 245,9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57 370,8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56 245,9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57 600,3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56 245,9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57 945,9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-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</a:tr>
              <a:tr h="418209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/>
                        <a:t>Среднемесячная номинальная начисленная заработная плата педагогических работников дошкольных образовательных организаций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рублей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54 354,2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55 560,9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55 560,9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55 560,9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56 116,5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55 560,9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56 116,5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55 560,9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56 116,5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-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</a:tr>
              <a:tr h="418209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/>
                        <a:t>Среднемесячная номинальная начисленная заработная плата педагогических работников организаций дополнительного образования детей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рубль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54 631,7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65 290,6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65 290,6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65 290,6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65 943,5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65 290,6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65 943,5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65 290,6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65 943,5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</a:tr>
              <a:tr h="324361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/>
                        <a:t>Среднемесячная номинальная начисленная заработная плата работников муниципальных учреждений культуры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/>
                        <a:t>рубль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45 024,5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46 503,8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47 358,0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49 380,0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50 375,0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51 932,0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53 395,0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54 758,0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/>
                        <a:t>56 612,0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/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4321" marR="4321" marT="4321" marB="0" anchor="ctr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2DF0E422-2AB3-492B-A3EB-5F48A9165A3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направления бюджетной и налоговой 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политики Рузского городского округа на 2021-2023 годы</a:t>
            </a:r>
          </a:p>
        </p:txBody>
      </p:sp>
      <p:pic>
        <p:nvPicPr>
          <p:cNvPr id="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424" y="0"/>
            <a:ext cx="75557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802680"/>
            <a:ext cx="9144000" cy="64094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Основные направления бюджетной и налоговой политики муниципального образования «Рузский городской округ Московской области на 2021 год и на плановый период 2022 и 2023 годов» (далее – Основные направления) разработаны в соответствии с положениями статьи 184.2 Бюджетного кодекса Российской Федерации и статьи 7 решения Совета депутатов Рузского городского округа Московской области от 26.02.2020 №450/48 «О принятии Положения о бюджетном процессе в Рузском городском округе Московской области»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Light Condensed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Формирование Основных направлений осуществлялось на основе прогноза социально-экономического развития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муниципального образования «Рузский городской округ Московской области» (далее – Рузский городской округ) на 2021 год и на плановый период 2022 и 2023 годов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, с учетом положений Указов Президента Российской Федерации от 7 мая 2018 года № 204 «О национальных целях и стратегических задачах развития Российской Федерации на период до 2024 года»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приоритетных целей и задач национальных проектов, государственных программ Московской области и муниципальных программ Рузского городского округа.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Light Condensed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Целью разработки документа является определение условий, используемых при составлении проекта бюджета Рузского городского округа на 2021 год и на плановый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период 2022 и 2023 годов, основных подходов к его формированию, основных характеристик и прогнозируемых параметров бюджета Рузского городского округа.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Light Condensed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Приоритеты налоговой политики муниципального образования </a:t>
            </a:r>
            <a:b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</a:b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«Рузский городской округ Московской области» </a:t>
            </a:r>
            <a:b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</a:br>
            <a:r>
              <a:rPr kumimoji="0" lang="ru-RU" sz="105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на 2021 год и плановый период 2022 и 2023 годов</a:t>
            </a:r>
            <a:endParaRPr kumimoji="0" lang="ru-RU" sz="105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Calibri" pitchFamily="34" charset="0"/>
                <a:cs typeface="Arial" pitchFamily="34" charset="0"/>
              </a:rPr>
              <a:t>Основные направления налоговой политики на 2021 год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Calibri" pitchFamily="34" charset="0"/>
                <a:cs typeface="Arial" pitchFamily="34" charset="0"/>
              </a:rPr>
              <a:t>и плановый период 2022-2023 годов направлены на устойчивое социально-экономическое развитие округа.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Light Condensed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Calibri" pitchFamily="34" charset="0"/>
                <a:cs typeface="Arial" pitchFamily="34" charset="0"/>
              </a:rPr>
              <a:t>Целью налоговой политики является обеспечение сбалансированности и устойчивости бюджетной и налоговой системы, а также увеличение доходной части бюджета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Рузского городского округа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Calibri" pitchFamily="34" charset="0"/>
                <a:cs typeface="Arial" pitchFamily="34" charset="0"/>
              </a:rPr>
              <a:t>Московской области.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Light Condensed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Calibri" pitchFamily="34" charset="0"/>
                <a:cs typeface="Arial" pitchFamily="34" charset="0"/>
              </a:rPr>
              <a:t>Основными задачами налоговой политики на 2021 год и плановый период 2022-2023 года являются: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Light Condensed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Calibri" pitchFamily="34" charset="0"/>
                <a:cs typeface="Arial" pitchFamily="34" charset="0"/>
              </a:rPr>
              <a:t>проведение ежегодной оценки эффективности налоговых расходов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Рузского городского округа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Calibri" pitchFamily="34" charset="0"/>
                <a:cs typeface="Arial" pitchFamily="34" charset="0"/>
              </a:rPr>
              <a:t>Московской области и сохранение эффективных налоговых льгот;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Light Condensed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Calibri" pitchFamily="34" charset="0"/>
                <a:cs typeface="Arial" pitchFamily="34" charset="0"/>
              </a:rPr>
              <a:t>установление оптимальной налоговой нагрузки на предпринимателей по налогу на имущество физических лиц, позволяющей соблюсти баланс между поддержкой роста предпринимательской активности и пополнением доходной части бюджета.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Приоритеты бюджетной политики муниципального образования </a:t>
            </a:r>
            <a:b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</a:b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«Рузский городской округ Московской области» </a:t>
            </a:r>
            <a:b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</a:b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на 2021 год и плановый период 2022 и 2023 годов</a:t>
            </a:r>
            <a:endParaRPr kumimoji="0" lang="ru-RU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Times New Roman" pitchFamily="18" charset="0"/>
                <a:cs typeface="Calibri" pitchFamily="34" charset="0"/>
              </a:rPr>
              <a:t>Определяющим фактором формирования бюджетной политики Рузского городского округа на 2021-2023 годы является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снижение темпов социально-экономического развития округа в результате последствий распространения новой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коронавирусной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 инфекции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COVID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-19 в 2020 году и связанными с пандемией ограничительными мерами. С целью обеспечения сбалансированности бюджета Рузского городского округа были предприняты меры по оптимизации в максимальной степени расходов, не носящих первоочередной и социально значимый характер, ограничению принятия новых расходных обязательств, пересмотру отраслевых приоритетов расходования бюджетных средств.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Light Condensed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Бюджетная политика Рузского городского округа в 2021 году и плановом периоде 2022 и 2023 годов будет направлена на: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Light Condensed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сохранение социальной направленности бюджета Рузского городского округа;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Light Condensed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поддержание достигнутого уровня заработной платы в бюджетной сфере;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Light Condensed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повышение эффективности бюджетных расходов;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Light Condensed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обеспечение соответствия расходных обязательств реальным доходным источникам и источникам покрытия дефицита бюджета;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Light Condensed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Times New Roman" pitchFamily="18" charset="0"/>
                <a:cs typeface="Calibri" pitchFamily="34" charset="0"/>
              </a:rPr>
              <a:t>реализацию мероприятий, направленных на достижение целей национальных проектов Российской Федерации, показателей государственных программ Московской области и муниципальных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Times New Roman" pitchFamily="18" charset="0"/>
                <a:cs typeface="Calibri" pitchFamily="34" charset="0"/>
              </a:rPr>
              <a:t>программ Рузского городского округа в 2021-2023 годах;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Light Condensed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Light Condensed" pitchFamily="34" charset="0"/>
                <a:ea typeface="Times New Roman" pitchFamily="18" charset="0"/>
                <a:cs typeface="Times New Roman" pitchFamily="18" charset="0"/>
              </a:rPr>
              <a:t>недопущение образования просроченной кредиторской задолженности по принятым обязательствам;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Light Condensed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Light Condensed" pitchFamily="34" charset="0"/>
                <a:ea typeface="Times New Roman" pitchFamily="18" charset="0"/>
                <a:cs typeface="Times New Roman" pitchFamily="18" charset="0"/>
              </a:rPr>
              <a:t>совершенствование процедуры исполнения бюджета Рузского городского округа;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Light Condensed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обеспечение открытости и прозрачности бюджетного процесса и вовлечение в него граждан;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Light Condensed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поддержание умеренной долговой нагрузки на бюджет Рузского городского округа.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Light Condensed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Основные подходы к формированию расходов бюджета </a:t>
            </a:r>
            <a:b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Рузского городского округа</a:t>
            </a:r>
            <a:endParaRPr kumimoji="0" lang="ru-RU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Расходы бюджета Рузского городского округа на 2021 год и на плановый период 2022-2023 годов формируются в рамках 19 муниципальных программ Рузского городского округа 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непрограммных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SemiLight Condensed" pitchFamily="34" charset="0"/>
                <a:ea typeface="Times New Roman" pitchFamily="18" charset="0"/>
                <a:cs typeface="Arial" pitchFamily="34" charset="0"/>
              </a:rPr>
              <a:t> расходов.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Light Condensed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Основные параметры бюджета Рузского городского округа на 2021-2023 годы</a:t>
            </a:r>
          </a:p>
        </p:txBody>
      </p:sp>
      <p:pic>
        <p:nvPicPr>
          <p:cNvPr id="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04360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556792"/>
          <a:ext cx="6624735" cy="1610679"/>
        </p:xfrm>
        <a:graphic>
          <a:graphicData uri="http://schemas.openxmlformats.org/drawingml/2006/table">
            <a:tbl>
              <a:tblPr/>
              <a:tblGrid>
                <a:gridCol w="432048"/>
                <a:gridCol w="2349464"/>
                <a:gridCol w="1052916"/>
                <a:gridCol w="763402"/>
                <a:gridCol w="675635"/>
                <a:gridCol w="675635"/>
                <a:gridCol w="675635"/>
              </a:tblGrid>
              <a:tr h="1357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Решением о бюджете на 2020 год (на 06.11.2020 г.)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Ожидаемое исполнение за 2020 год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135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137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Общий объем доходов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1 920 376,0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1 893 490,0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1 995 873,0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1 944 028,0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1 926 284,0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137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1 811 018,0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1 784 132,0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1 994 352,0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1 942 244,0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1 924 503,0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137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109 358,0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109 358,0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1 521,0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1 784,0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1 781,0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137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Общий объем расходов 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2 095 934,3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2 014 429,0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2 097 846,0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2 060 419,0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2 064 284,0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264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Дефицит бюджета(-), профицит бюджета (+)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-175 558,3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-120 939,0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-101 973,0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-116 391,0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-138 000,0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137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Муниципальный долг (на 13.11.2020 г.)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267 465,0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248 300,0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308 135,9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424 526,9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562 526,9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9000">
                          <a:srgbClr val="03D4A8">
                            <a:alpha val="49000"/>
                          </a:srgbClr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67544" y="3356992"/>
          <a:ext cx="835292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Соединительная линия уступом 6"/>
          <p:cNvCxnSpPr/>
          <p:nvPr/>
        </p:nvCxnSpPr>
        <p:spPr>
          <a:xfrm rot="5400000" flipH="1" flipV="1">
            <a:off x="7560332" y="1736812"/>
            <a:ext cx="2376264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 rot="5400000" flipH="1" flipV="1">
            <a:off x="6084168" y="2636912"/>
            <a:ext cx="2448272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16200000" flipV="1">
            <a:off x="6660232" y="3573016"/>
            <a:ext cx="1656184" cy="36004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5400000" flipH="1" flipV="1">
            <a:off x="6912260" y="2249252"/>
            <a:ext cx="3896816" cy="35165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5400000" flipH="1" flipV="1">
            <a:off x="6696236" y="2816932"/>
            <a:ext cx="2880320" cy="36004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 rot="5400000" flipH="1" flipV="1">
            <a:off x="6876256" y="2636912"/>
            <a:ext cx="2016224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16200000" flipH="1">
            <a:off x="8136396" y="3248980"/>
            <a:ext cx="1584176" cy="21602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5400000" flipH="1" flipV="1">
            <a:off x="6948264" y="3140968"/>
            <a:ext cx="2808312" cy="21602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rot="5400000" flipH="1" flipV="1">
            <a:off x="6624228" y="2456892"/>
            <a:ext cx="2088232" cy="2880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139952" y="6525344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Light" pitchFamily="34" charset="0"/>
                <a:cs typeface="Segoe UI Light" pitchFamily="34" charset="0"/>
              </a:rPr>
              <a:t>Руза 2021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323528" y="1268760"/>
          <a:ext cx="820891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812360" cy="576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Структура доходов бюджета Рузского городского округа на 2021 год</a:t>
            </a:r>
          </a:p>
        </p:txBody>
      </p:sp>
      <p:pic>
        <p:nvPicPr>
          <p:cNvPr id="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4360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124744"/>
            <a:ext cx="576064" cy="14401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Тыс. руб.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6488668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Light" pitchFamily="34" charset="0"/>
                <a:cs typeface="Segoe UI Light" pitchFamily="34" charset="0"/>
              </a:rPr>
              <a:t>Руза 2021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E422-2AB3-492B-A3EB-5F48A9165A3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 бюджета Рузского городского округа на 2021-2023 годах</a:t>
            </a:r>
          </a:p>
        </p:txBody>
      </p:sp>
      <p:pic>
        <p:nvPicPr>
          <p:cNvPr id="6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86409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-1" y="764704"/>
          <a:ext cx="9144001" cy="57606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26282"/>
                <a:gridCol w="3613487"/>
                <a:gridCol w="694541"/>
                <a:gridCol w="694541"/>
                <a:gridCol w="527944"/>
                <a:gridCol w="544370"/>
                <a:gridCol w="544370"/>
                <a:gridCol w="1398466"/>
              </a:tblGrid>
              <a:tr h="552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/>
                        <a:t>Код бюджетной классификации (без указания кода главного администратора доходов бюджета)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Наименование доходов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Факт отчетного года (2019)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План текущего года (2020)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/>
                        <a:t>Прогноз на очередной год (2021)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Прогноз на первый год планового периода (2022)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Прогноз на второй год планового периода (2023)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Пояснения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113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1 00 00000 00 0000 000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НАЛОГОВЫЕ И НЕНАЛОГОВЫЕ ДОХОДЫ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1717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1812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1994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1943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1924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113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1 01 00000 00 0000 000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НАЛОГИ НА ПРИБЫЛЬ, ДОХОДЫ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669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880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952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901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862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661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1 01 02000 01 0000 110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/>
                        <a:t>Налог на доходы физических лиц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669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880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952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901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862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Изменение норматива отчислений в бюджет округа</a:t>
                      </a:r>
                      <a:br>
                        <a:rPr lang="ru-RU" sz="700" u="none" strike="noStrike"/>
                      </a:br>
                      <a:r>
                        <a:rPr lang="ru-RU" sz="700" u="none" strike="noStrike"/>
                        <a:t>2020г. - 45,5%</a:t>
                      </a:r>
                      <a:br>
                        <a:rPr lang="ru-RU" sz="700" u="none" strike="noStrike"/>
                      </a:br>
                      <a:r>
                        <a:rPr lang="ru-RU" sz="700" u="none" strike="noStrike"/>
                        <a:t>2021г. - 45,6%</a:t>
                      </a:r>
                      <a:br>
                        <a:rPr lang="ru-RU" sz="700" u="none" strike="noStrike"/>
                      </a:br>
                      <a:r>
                        <a:rPr lang="ru-RU" sz="700" u="none" strike="noStrike"/>
                        <a:t>2022г. - 42,2%</a:t>
                      </a:r>
                      <a:br>
                        <a:rPr lang="ru-RU" sz="700" u="none" strike="noStrike"/>
                      </a:br>
                      <a:r>
                        <a:rPr lang="ru-RU" sz="700" u="none" strike="noStrike"/>
                        <a:t>2023г. - 39,0%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223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1 03 00000 00 0000 000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/>
                        <a:t>НАЛОГИ НА ТОВАРЫ (РАБОТЫ, УСЛУГИ), РЕАЛИЗУЕМЫЕ НА ТЕРРИТОРИИ РОССИЙСКОЙ ФЕДЕРАЦИИ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97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99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96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95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223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1 03 02000 01 0000 110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/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97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99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96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95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Размер отчислений устанавливается МЭФ МО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b"/>
                </a:tc>
              </a:tr>
              <a:tr h="113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1 05 00000 00 0000 000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НАЛОГИ НА СОВОКУПНЫЙ ДОХОД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139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131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161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168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176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113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1 05 01000 00 0000 110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Налог, взимаемый в связи с применением упрощенной системы налогообложения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93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87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133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Переход с ЕНВД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223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1 05 02000 02 0000 110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Единый налог на вмененный доход для отдельных видов деятельности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Переход на другие системы налогообложения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152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1 05 03000 01 0000 110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Единый сельскохозяйственный налог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Применение льготной ставки 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113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1 05 04000 02 0000 110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Налог, взимаемый в связи с применением патентной системы налогообложения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34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35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Переход с ЕНВД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113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1 06 00000 00 0000 000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НАЛОГИ НА ИМУЩЕСТВО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424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451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570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588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601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223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1 06 01000 00 0000 110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Налог на имущество физических лиц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52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57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67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71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74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Постановка на учет объектов недвижимости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223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1 06 06000 00 0000 110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Земельный налог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372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394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503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517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527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Постановка на учет земельных участков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113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ПРОЧИЕ НАЛОГОВЫЕ ДОХОДЫ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113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1 10 00000 00 0000 000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НЕНАЛОГОВЫЕ ДОХОДЫ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378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238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197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174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173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223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1 11 00000 00 0000 000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134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145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146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146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223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1 12 00000 00 0000 000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/>
                        <a:t>ПЛАТЕЖИ ПРИ ПОЛЬЗОВАНИИ ПРИРОДНЫМИ РЕСУРСАМИ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Поступление в 2019 году взыкиваемой задолженности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113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1 13 00000 00 0000 000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ДОХОДЫ ОТ ОКАЗАНИЯ ПЛАТНЫХ УСЛУГ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Расширение услуг МФЦ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113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1 14 00000 00 0000 000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ДОХОДЫ ОТ ПРОДАЖИ МАТЕРИАЛЬНЫХ И НЕМАТЕРИАЛЬНЫХ АКТИВОВ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32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442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1 16 00000 00 0000 000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ШТРАФЫ, САНКЦИИ ВОЗМЕЩЕНИЕ УЩЕРБА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/>
                        <a:t>186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/>
                        <a:t>60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С 2020 года зачисляются в бюджет МО. В бюджет ГО зачисляется взысканная задолженность, начисленная до 01.01.2020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2290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ПРОЧИЕ НЕНАЛОГОВЫЕ ДОХОДЫ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/>
                        <a:t>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Плата за размещение НТО с 01.01.2021 зачисляется по КБК 111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113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2 00 00000 00 0000 000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БЕЗВОЗМЕЗДНЫЕ ПОСТУПЛЕНИЯ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2860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/>
                        <a:t>3466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2119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1633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1582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223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2 02 10000 00 0000 151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Дотации бюджетам бюджетной системы Российской Федерации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39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/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Размер отчислений устанавливается МЭФ МО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b"/>
                </a:tc>
              </a:tr>
              <a:tr h="129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2 02 20000 00 0000 151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Субсидии бюджетам бюджетной системы Российской Федерации (межбюджетные субсидии)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1573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1854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/>
                        <a:t>953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475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432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не весь объем распределен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113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2 02 30000 00 0000 151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Субвенции бюджетам бюджетной системы Российской Федерации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1191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1230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/>
                        <a:t>1137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1154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1148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33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2 02 40000 00 0000 151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Иные межбюджетные трансферты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343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/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/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/>
                        <a:t>не весь объем распределен,  в 2020 году - дополнительная дотация на компенсацию выпадающих доходов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  <a:tr h="113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ВСЕГО ДОХОДОВ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/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4577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5278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4113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3575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/>
                        <a:t>3507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15" marR="3715" marT="37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/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15" marR="3715" marT="3715" marB="0" anchor="b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620688"/>
            <a:ext cx="1115616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Млн. </a:t>
            </a:r>
            <a:r>
              <a:rPr lang="ru-RU" sz="900" dirty="0" err="1" smtClean="0"/>
              <a:t>руб</a:t>
            </a:r>
            <a:endParaRPr lang="ru-RU" sz="9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2DF0E422-2AB3-492B-A3EB-5F48A9165A3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8052</Words>
  <Application>Microsoft Office PowerPoint</Application>
  <PresentationFormat>Экран (4:3)</PresentationFormat>
  <Paragraphs>2511</Paragraphs>
  <Slides>37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 </vt:lpstr>
      <vt:lpstr>Слайд 2</vt:lpstr>
      <vt:lpstr>Слайд 3</vt:lpstr>
      <vt:lpstr>Основы формирования бюджета Рузского городского округа на 2021 год и на плановый период 2022 и 2023 годов</vt:lpstr>
      <vt:lpstr>Основные показатели социально-экономического  развития Рузского городского округа</vt:lpstr>
      <vt:lpstr>Основные направления бюджетной и налоговой  политики Рузского городского округа на 2021-2023 годы</vt:lpstr>
      <vt:lpstr>Основные параметры бюджета Рузского городского округа на 2021-2023 годы</vt:lpstr>
      <vt:lpstr>Структура доходов бюджета Рузского городского округа на 2021 год</vt:lpstr>
      <vt:lpstr>Доходы бюджета Рузского городского округа на 2021-2023 годах</vt:lpstr>
      <vt:lpstr>Слайд 10</vt:lpstr>
      <vt:lpstr>Межбюджетные трансферты, поступающие в бюджет Рузского городского округа из бюджетов других уровней в 2019-2023 годах</vt:lpstr>
      <vt:lpstr>Удельный объем налоговых и неналоговых доходов бюджета Рузского городского округа в расчете на душу населения (по состоянию на 01.12.2020г)</vt:lpstr>
      <vt:lpstr>Слайд 13</vt:lpstr>
      <vt:lpstr>Слайд 14</vt:lpstr>
      <vt:lpstr>Расходы бюджета  Рузского городского округа</vt:lpstr>
      <vt:lpstr>Структура расходов Рузского городского округа на 2021 год</vt:lpstr>
      <vt:lpstr>Расходы бюджета в разрезе муниципальных программ Рузского городского округа</vt:lpstr>
      <vt:lpstr>Приоритетные целевые показатели муниципальных программ</vt:lpstr>
      <vt:lpstr>Приоритетные целевые показатели муниципальных программ</vt:lpstr>
      <vt:lpstr>Приоритетные целевые показатели муниципальных программ</vt:lpstr>
      <vt:lpstr>Приоритетные целевые показатели муниципальных программ</vt:lpstr>
      <vt:lpstr>Приоритетные целевые показатели муниципальных программ</vt:lpstr>
      <vt:lpstr>Приоритетные целевые показатели муниципальных программ</vt:lpstr>
      <vt:lpstr>Приоритетные целевые показатели муниципальных программ</vt:lpstr>
      <vt:lpstr>Приоритетные целевые показатели муниципальных программ</vt:lpstr>
      <vt:lpstr>Приоритетные целевые показатели муниципальных программ</vt:lpstr>
      <vt:lpstr>Приоритетные целевые показатели муниципальных программ</vt:lpstr>
      <vt:lpstr>Слайд 28</vt:lpstr>
      <vt:lpstr>Слайд 29</vt:lpstr>
      <vt:lpstr>Слайд 30</vt:lpstr>
      <vt:lpstr>Слайд 31</vt:lpstr>
      <vt:lpstr>Слайд 32</vt:lpstr>
      <vt:lpstr>Слайд 33</vt:lpstr>
      <vt:lpstr>Информация о расходах бюджета с учетом интересов целевых групп пользователей</vt:lpstr>
      <vt:lpstr>Слайд 35</vt:lpstr>
      <vt:lpstr>Информация об общественно значимых проектах, реализуемых на территории Рузского городского округа в 2021г -2023 годах</vt:lpstr>
      <vt:lpstr>Контактная информация РГО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</cp:lastModifiedBy>
  <cp:revision>111</cp:revision>
  <dcterms:created xsi:type="dcterms:W3CDTF">2021-04-08T13:39:09Z</dcterms:created>
  <dcterms:modified xsi:type="dcterms:W3CDTF">2021-04-12T13:56:34Z</dcterms:modified>
</cp:coreProperties>
</file>